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28"/>
  </p:notesMasterIdLst>
  <p:handoutMasterIdLst>
    <p:handoutMasterId r:id="rId129"/>
  </p:handoutMasterIdLst>
  <p:sldIdLst>
    <p:sldId id="256" r:id="rId2"/>
    <p:sldId id="258" r:id="rId3"/>
    <p:sldId id="290" r:id="rId4"/>
    <p:sldId id="333" r:id="rId5"/>
    <p:sldId id="291" r:id="rId6"/>
    <p:sldId id="292" r:id="rId7"/>
    <p:sldId id="293" r:id="rId8"/>
    <p:sldId id="294" r:id="rId9"/>
    <p:sldId id="334" r:id="rId10"/>
    <p:sldId id="296" r:id="rId11"/>
    <p:sldId id="297" r:id="rId12"/>
    <p:sldId id="298" r:id="rId13"/>
    <p:sldId id="340" r:id="rId14"/>
    <p:sldId id="299" r:id="rId15"/>
    <p:sldId id="300" r:id="rId16"/>
    <p:sldId id="436" r:id="rId17"/>
    <p:sldId id="437" r:id="rId18"/>
    <p:sldId id="301" r:id="rId19"/>
    <p:sldId id="335" r:id="rId20"/>
    <p:sldId id="302" r:id="rId21"/>
    <p:sldId id="303" r:id="rId22"/>
    <p:sldId id="304" r:id="rId23"/>
    <p:sldId id="305" r:id="rId24"/>
    <p:sldId id="306" r:id="rId25"/>
    <p:sldId id="307" r:id="rId26"/>
    <p:sldId id="341" r:id="rId27"/>
    <p:sldId id="308" r:id="rId28"/>
    <p:sldId id="309" r:id="rId29"/>
    <p:sldId id="259" r:id="rId30"/>
    <p:sldId id="285" r:id="rId31"/>
    <p:sldId id="322" r:id="rId32"/>
    <p:sldId id="323" r:id="rId33"/>
    <p:sldId id="332" r:id="rId34"/>
    <p:sldId id="324" r:id="rId35"/>
    <p:sldId id="330" r:id="rId36"/>
    <p:sldId id="331" r:id="rId37"/>
    <p:sldId id="329" r:id="rId38"/>
    <p:sldId id="328" r:id="rId39"/>
    <p:sldId id="314" r:id="rId40"/>
    <p:sldId id="315" r:id="rId41"/>
    <p:sldId id="316" r:id="rId42"/>
    <p:sldId id="336" r:id="rId43"/>
    <p:sldId id="337" r:id="rId44"/>
    <p:sldId id="338" r:id="rId45"/>
    <p:sldId id="449" r:id="rId46"/>
    <p:sldId id="339" r:id="rId47"/>
    <p:sldId id="320" r:id="rId48"/>
    <p:sldId id="317" r:id="rId49"/>
    <p:sldId id="321" r:id="rId50"/>
    <p:sldId id="431" r:id="rId51"/>
    <p:sldId id="432" r:id="rId52"/>
    <p:sldId id="433" r:id="rId53"/>
    <p:sldId id="434" r:id="rId54"/>
    <p:sldId id="319" r:id="rId55"/>
    <p:sldId id="343" r:id="rId56"/>
    <p:sldId id="346" r:id="rId57"/>
    <p:sldId id="342" r:id="rId58"/>
    <p:sldId id="344" r:id="rId59"/>
    <p:sldId id="345" r:id="rId60"/>
    <p:sldId id="318" r:id="rId61"/>
    <p:sldId id="444" r:id="rId62"/>
    <p:sldId id="435" r:id="rId63"/>
    <p:sldId id="312" r:id="rId64"/>
    <p:sldId id="348" r:id="rId65"/>
    <p:sldId id="353" r:id="rId66"/>
    <p:sldId id="355" r:id="rId67"/>
    <p:sldId id="356" r:id="rId68"/>
    <p:sldId id="357" r:id="rId69"/>
    <p:sldId id="358" r:id="rId70"/>
    <p:sldId id="359" r:id="rId71"/>
    <p:sldId id="360" r:id="rId72"/>
    <p:sldId id="438" r:id="rId73"/>
    <p:sldId id="361" r:id="rId74"/>
    <p:sldId id="362" r:id="rId75"/>
    <p:sldId id="363" r:id="rId76"/>
    <p:sldId id="365" r:id="rId77"/>
    <p:sldId id="366" r:id="rId78"/>
    <p:sldId id="367" r:id="rId79"/>
    <p:sldId id="368" r:id="rId80"/>
    <p:sldId id="369" r:id="rId81"/>
    <p:sldId id="372" r:id="rId82"/>
    <p:sldId id="373" r:id="rId83"/>
    <p:sldId id="375" r:id="rId84"/>
    <p:sldId id="374" r:id="rId85"/>
    <p:sldId id="379" r:id="rId86"/>
    <p:sldId id="381" r:id="rId87"/>
    <p:sldId id="382" r:id="rId88"/>
    <p:sldId id="384" r:id="rId89"/>
    <p:sldId id="386" r:id="rId90"/>
    <p:sldId id="387" r:id="rId91"/>
    <p:sldId id="408" r:id="rId92"/>
    <p:sldId id="441" r:id="rId93"/>
    <p:sldId id="388" r:id="rId94"/>
    <p:sldId id="389" r:id="rId95"/>
    <p:sldId id="390" r:id="rId96"/>
    <p:sldId id="391" r:id="rId97"/>
    <p:sldId id="392" r:id="rId98"/>
    <p:sldId id="400" r:id="rId99"/>
    <p:sldId id="401" r:id="rId100"/>
    <p:sldId id="402" r:id="rId101"/>
    <p:sldId id="410" r:id="rId102"/>
    <p:sldId id="411" r:id="rId103"/>
    <p:sldId id="414" r:id="rId104"/>
    <p:sldId id="403" r:id="rId105"/>
    <p:sldId id="404" r:id="rId106"/>
    <p:sldId id="442" r:id="rId107"/>
    <p:sldId id="443" r:id="rId108"/>
    <p:sldId id="405" r:id="rId109"/>
    <p:sldId id="406" r:id="rId110"/>
    <p:sldId id="407" r:id="rId111"/>
    <p:sldId id="427" r:id="rId112"/>
    <p:sldId id="428" r:id="rId113"/>
    <p:sldId id="429" r:id="rId114"/>
    <p:sldId id="430" r:id="rId115"/>
    <p:sldId id="445" r:id="rId116"/>
    <p:sldId id="447" r:id="rId117"/>
    <p:sldId id="417" r:id="rId118"/>
    <p:sldId id="419" r:id="rId119"/>
    <p:sldId id="420" r:id="rId120"/>
    <p:sldId id="421" r:id="rId121"/>
    <p:sldId id="422" r:id="rId122"/>
    <p:sldId id="423" r:id="rId123"/>
    <p:sldId id="424" r:id="rId124"/>
    <p:sldId id="425" r:id="rId125"/>
    <p:sldId id="439" r:id="rId126"/>
    <p:sldId id="440" r:id="rId127"/>
  </p:sldIdLst>
  <p:sldSz cx="9144000" cy="6858000" type="screen4x3"/>
  <p:notesSz cx="7102475" cy="9388475"/>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08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s-PE"/>
          </a:p>
        </p:txBody>
      </p:sp>
      <p:sp>
        <p:nvSpPr>
          <p:cNvPr id="3" name="2 Marcador de fecha"/>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4B46B7C2-0F0B-48B4-AC8A-4F7F45A41FD7}" type="datetimeFigureOut">
              <a:rPr lang="es-PE" smtClean="0"/>
              <a:pPr/>
              <a:t>13/11/2016</a:t>
            </a:fld>
            <a:endParaRPr lang="es-PE"/>
          </a:p>
        </p:txBody>
      </p:sp>
      <p:sp>
        <p:nvSpPr>
          <p:cNvPr id="4" name="3 Marcador de pie de página"/>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s-PE"/>
          </a:p>
        </p:txBody>
      </p:sp>
      <p:sp>
        <p:nvSpPr>
          <p:cNvPr id="5" name="4 Marcador de número de diapositiva"/>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5C0474AC-8AD1-44A0-A172-38E2A8A88F94}" type="slidenum">
              <a:rPr lang="es-PE" smtClean="0"/>
              <a:pPr/>
              <a:t>‹Nº›</a:t>
            </a:fld>
            <a:endParaRPr lang="es-PE"/>
          </a:p>
        </p:txBody>
      </p:sp>
    </p:spTree>
    <p:extLst>
      <p:ext uri="{BB962C8B-B14F-4D97-AF65-F5344CB8AC3E}">
        <p14:creationId xmlns:p14="http://schemas.microsoft.com/office/powerpoint/2010/main" val="364239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s-PE"/>
          </a:p>
        </p:txBody>
      </p:sp>
      <p:sp>
        <p:nvSpPr>
          <p:cNvPr id="3" name="2 Marcador de fecha"/>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61658E9F-3430-430B-8660-4A87BC3D2210}" type="datetimeFigureOut">
              <a:rPr lang="es-PE" smtClean="0"/>
              <a:pPr/>
              <a:t>13/11/2016</a:t>
            </a:fld>
            <a:endParaRPr lang="es-PE"/>
          </a:p>
        </p:txBody>
      </p:sp>
      <p:sp>
        <p:nvSpPr>
          <p:cNvPr id="4" name="3 Marcador de imagen de diapositiva"/>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s-PE"/>
          </a:p>
        </p:txBody>
      </p:sp>
      <p:sp>
        <p:nvSpPr>
          <p:cNvPr id="5" name="4 Marcador de notas"/>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pie de página"/>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s-PE"/>
          </a:p>
        </p:txBody>
      </p:sp>
      <p:sp>
        <p:nvSpPr>
          <p:cNvPr id="7" name="6 Marcador de número de diapositiva"/>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5A95DF8B-60DE-404B-A069-E74A4AE2ED51}" type="slidenum">
              <a:rPr lang="es-PE" smtClean="0"/>
              <a:pPr/>
              <a:t>‹Nº›</a:t>
            </a:fld>
            <a:endParaRPr lang="es-PE"/>
          </a:p>
        </p:txBody>
      </p:sp>
    </p:spTree>
    <p:extLst>
      <p:ext uri="{BB962C8B-B14F-4D97-AF65-F5344CB8AC3E}">
        <p14:creationId xmlns:p14="http://schemas.microsoft.com/office/powerpoint/2010/main" val="376677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P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P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PE"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PE"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PE"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5" name="Footer Placeholder 4"/>
          <p:cNvSpPr>
            <a:spLocks noGrp="1"/>
          </p:cNvSpPr>
          <p:nvPr>
            <p:ph type="ftr" sz="quarter" idx="11"/>
          </p:nvPr>
        </p:nvSpPr>
        <p:spPr/>
        <p:txBody>
          <a:bodyPr/>
          <a:lstStyle/>
          <a:p>
            <a:endParaRPr lang="es-PE"/>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F9010F9B-7C54-40B5-AC42-C5DB72D7665D}" type="slidenum">
              <a:rPr lang="es-PE" smtClean="0"/>
              <a:pPr/>
              <a:t>‹Nº›</a:t>
            </a:fld>
            <a:endParaRPr lang="es-PE"/>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s-ES" smtClean="0"/>
              <a:t>Haga clic para modificar el estilo de título del patrón</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F9010F9B-7C54-40B5-AC42-C5DB72D7665D}"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F9010F9B-7C54-40B5-AC42-C5DB72D7665D}" type="slidenum">
              <a:rPr lang="es-PE" smtClean="0"/>
              <a:pPr/>
              <a:t>‹Nº›</a:t>
            </a:fld>
            <a:endParaRPr lang="es-P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5613" y="273050"/>
            <a:ext cx="8226425" cy="582295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3" name="26 Marcador de fecha"/>
          <p:cNvSpPr>
            <a:spLocks noGrp="1"/>
          </p:cNvSpPr>
          <p:nvPr>
            <p:ph type="dt" sz="half" idx="10"/>
          </p:nvPr>
        </p:nvSpPr>
        <p:spPr/>
        <p:txBody>
          <a:bodyPr/>
          <a:lstStyle>
            <a:lvl1pPr>
              <a:defRPr/>
            </a:lvl1pPr>
          </a:lstStyle>
          <a:p>
            <a:pPr>
              <a:defRPr/>
            </a:pPr>
            <a:endParaRPr lang="es-ES"/>
          </a:p>
        </p:txBody>
      </p:sp>
      <p:sp>
        <p:nvSpPr>
          <p:cNvPr id="4" name="3 Marcador de pie de página"/>
          <p:cNvSpPr>
            <a:spLocks noGrp="1"/>
          </p:cNvSpPr>
          <p:nvPr>
            <p:ph type="ftr" sz="quarter" idx="11"/>
          </p:nvPr>
        </p:nvSpPr>
        <p:spPr/>
        <p:txBody>
          <a:bodyPr/>
          <a:lstStyle>
            <a:lvl1pPr>
              <a:defRPr/>
            </a:lvl1pPr>
          </a:lstStyle>
          <a:p>
            <a:pPr>
              <a:defRPr/>
            </a:pPr>
            <a:endParaRPr lang="es-ES"/>
          </a:p>
        </p:txBody>
      </p:sp>
      <p:sp>
        <p:nvSpPr>
          <p:cNvPr id="5" name="15 Marcador de número de diapositiva"/>
          <p:cNvSpPr>
            <a:spLocks noGrp="1"/>
          </p:cNvSpPr>
          <p:nvPr>
            <p:ph type="sldNum" sz="quarter" idx="12"/>
          </p:nvPr>
        </p:nvSpPr>
        <p:spPr/>
        <p:txBody>
          <a:bodyPr/>
          <a:lstStyle>
            <a:lvl1pPr>
              <a:defRPr/>
            </a:lvl1pPr>
          </a:lstStyle>
          <a:p>
            <a:pPr>
              <a:defRPr/>
            </a:pPr>
            <a:fld id="{804DACFA-2287-4051-960A-3C5642EA15A0}" type="slidenum">
              <a:rPr lang="es-ES"/>
              <a:pPr>
                <a:defRPr/>
              </a:pPr>
              <a:t>‹Nº›</a:t>
            </a:fld>
            <a:endParaRPr lang="es-ES"/>
          </a:p>
        </p:txBody>
      </p:sp>
    </p:spTree>
    <p:extLst>
      <p:ext uri="{BB962C8B-B14F-4D97-AF65-F5344CB8AC3E}">
        <p14:creationId xmlns:p14="http://schemas.microsoft.com/office/powerpoint/2010/main" val="206520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F9010F9B-7C54-40B5-AC42-C5DB72D7665D}"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F9010F9B-7C54-40B5-AC42-C5DB72D7665D}" type="slidenum">
              <a:rPr lang="es-PE" smtClean="0"/>
              <a:pPr/>
              <a:t>‹Nº›</a:t>
            </a:fld>
            <a:endParaRPr lang="es-PE"/>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s-ES" smtClean="0"/>
              <a:t>Haga clic para modificar el estilo de título del patrón</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F9010F9B-7C54-40B5-AC42-C5DB72D7665D}"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F9010F9B-7C54-40B5-AC42-C5DB72D7665D}"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F9010F9B-7C54-40B5-AC42-C5DB72D7665D}"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F9010F9B-7C54-40B5-AC42-C5DB72D7665D}"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F9010F9B-7C54-40B5-AC42-C5DB72D7665D}" type="slidenum">
              <a:rPr lang="es-PE" smtClean="0"/>
              <a:pPr/>
              <a:t>‹Nº›</a:t>
            </a:fld>
            <a:endParaRPr lang="es-PE"/>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s-ES" smtClean="0"/>
              <a:t>Haga clic para modificar el estilo de título del patrón</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5" name="Date Placeholder 4"/>
          <p:cNvSpPr>
            <a:spLocks noGrp="1"/>
          </p:cNvSpPr>
          <p:nvPr>
            <p:ph type="dt" sz="half" idx="10"/>
          </p:nvPr>
        </p:nvSpPr>
        <p:spPr/>
        <p:txBody>
          <a:bodyPr/>
          <a:lstStyle/>
          <a:p>
            <a:fld id="{6B63621D-ECF6-4FBB-86D0-A902AB8613DF}" type="datetimeFigureOut">
              <a:rPr lang="es-PE" smtClean="0"/>
              <a:pPr/>
              <a:t>13/11/2016</a:t>
            </a:fld>
            <a:endParaRPr lang="es-PE"/>
          </a:p>
        </p:txBody>
      </p:sp>
      <p:sp>
        <p:nvSpPr>
          <p:cNvPr id="7" name="Slide Number Placeholder 6"/>
          <p:cNvSpPr>
            <a:spLocks noGrp="1"/>
          </p:cNvSpPr>
          <p:nvPr>
            <p:ph type="sldNum" sz="quarter" idx="12"/>
          </p:nvPr>
        </p:nvSpPr>
        <p:spPr/>
        <p:txBody>
          <a:bodyPr/>
          <a:lstStyle/>
          <a:p>
            <a:fld id="{F9010F9B-7C54-40B5-AC42-C5DB72D7665D}" type="slidenum">
              <a:rPr lang="es-PE" smtClean="0"/>
              <a:pPr/>
              <a:t>‹Nº›</a:t>
            </a:fld>
            <a:endParaRPr lang="es-PE"/>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s-PE"/>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s-ES" smtClean="0"/>
              <a:t>Haga clic para modificar el estilo de título del patrón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6B63621D-ECF6-4FBB-86D0-A902AB8613DF}" type="datetimeFigureOut">
              <a:rPr lang="es-PE" smtClean="0"/>
              <a:pPr/>
              <a:t>13/11/2016</a:t>
            </a:fld>
            <a:endParaRPr lang="es-P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s-P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F9010F9B-7C54-40B5-AC42-C5DB72D7665D}" type="slidenum">
              <a:rPr lang="es-PE" smtClean="0"/>
              <a:pPr/>
              <a:t>‹Nº›</a:t>
            </a:fld>
            <a:endParaRPr lang="es-PE"/>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1.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3.wmf"/><Relationship Id="rId5" Type="http://schemas.openxmlformats.org/officeDocument/2006/relationships/oleObject" Target="../embeddings/oleObject5.bin"/><Relationship Id="rId4" Type="http://schemas.openxmlformats.org/officeDocument/2006/relationships/image" Target="../media/image122.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5.wmf"/><Relationship Id="rId5" Type="http://schemas.openxmlformats.org/officeDocument/2006/relationships/oleObject" Target="../embeddings/oleObject7.bin"/><Relationship Id="rId4" Type="http://schemas.openxmlformats.org/officeDocument/2006/relationships/image" Target="../media/image124.wmf"/></Relationships>
</file>

<file path=ppt/slides/_rels/slide11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8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6.png"/><Relationship Id="rId4" Type="http://schemas.openxmlformats.org/officeDocument/2006/relationships/oleObject" Target="../embeddings/oleObject1.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07.png"/><Relationship Id="rId4"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PE" smtClean="0"/>
              <a:t>Líquidos y Sólidos</a:t>
            </a:r>
            <a:endParaRPr lang="es-PE"/>
          </a:p>
        </p:txBody>
      </p:sp>
    </p:spTree>
    <p:extLst>
      <p:ext uri="{BB962C8B-B14F-4D97-AF65-F5344CB8AC3E}">
        <p14:creationId xmlns:p14="http://schemas.microsoft.com/office/powerpoint/2010/main" val="24194163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b="1" smtClean="0"/>
              <a:t>Capilaridad</a:t>
            </a:r>
            <a:endParaRPr lang="es-PE"/>
          </a:p>
        </p:txBody>
      </p:sp>
      <p:sp>
        <p:nvSpPr>
          <p:cNvPr id="3" name="2 Marcador de contenido"/>
          <p:cNvSpPr>
            <a:spLocks noGrp="1"/>
          </p:cNvSpPr>
          <p:nvPr>
            <p:ph idx="1"/>
          </p:nvPr>
        </p:nvSpPr>
        <p:spPr/>
        <p:txBody>
          <a:bodyPr/>
          <a:lstStyle/>
          <a:p>
            <a:pPr marL="114300" indent="0" algn="just">
              <a:buNone/>
            </a:pPr>
            <a:r>
              <a:rPr lang="es-PE" smtClean="0"/>
              <a:t>La </a:t>
            </a:r>
            <a:r>
              <a:rPr lang="es-PE"/>
              <a:t>capilaridad es una propiedad de los líquidos que depende de su tensión superficial. Las fuerzas </a:t>
            </a:r>
            <a:r>
              <a:rPr lang="es-PE" b="1"/>
              <a:t>entre las moléculas</a:t>
            </a:r>
            <a:r>
              <a:rPr lang="es-PE"/>
              <a:t>de un líquido se llaman </a:t>
            </a:r>
            <a:r>
              <a:rPr lang="es-PE" b="1"/>
              <a:t>fuerzas de cohesión</a:t>
            </a:r>
            <a:r>
              <a:rPr lang="es-PE"/>
              <a:t> y, aquellas </a:t>
            </a:r>
            <a:r>
              <a:rPr lang="es-PE" b="1"/>
              <a:t>entre las moléculas del líquido y las de la superficie de un sólido</a:t>
            </a:r>
            <a:r>
              <a:rPr lang="es-PE"/>
              <a:t>, se denominan </a:t>
            </a:r>
            <a:r>
              <a:rPr lang="es-PE" b="1"/>
              <a:t>fuerzas de adhesión</a:t>
            </a:r>
            <a:r>
              <a:rPr lang="es-PE"/>
              <a:t>, lo que les permite ascender por un tubo capilar (de diámetro muy pequeño).</a:t>
            </a:r>
          </a:p>
          <a:p>
            <a:pPr marL="114300" indent="0" algn="just">
              <a:buNone/>
            </a:pPr>
            <a:endParaRPr lang="es-PE"/>
          </a:p>
        </p:txBody>
      </p:sp>
    </p:spTree>
    <p:extLst>
      <p:ext uri="{BB962C8B-B14F-4D97-AF65-F5344CB8AC3E}">
        <p14:creationId xmlns:p14="http://schemas.microsoft.com/office/powerpoint/2010/main" val="5230178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65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60648"/>
            <a:ext cx="8597447"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335432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image.slidesharecdn.com/3estructuracristalina-120314224401-phpapp01/95/slide-15-728.jpg?cb=13317842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196752"/>
            <a:ext cx="6934200" cy="520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513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http://image.slidesharecdn.com/3estructuracristalina-120314224401-phpapp01/95/slide-16-728.jpg?cb=133178428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887" t="21102" r="22712"/>
          <a:stretch/>
        </p:blipFill>
        <p:spPr bwMode="auto">
          <a:xfrm>
            <a:off x="1902542" y="1696065"/>
            <a:ext cx="4807974" cy="455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0007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image.slidesharecdn.com/3estructuracristalina-120314224401-phpapp01/95/slide-24-728.jpg?cb=133178428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132"/>
          <a:stretch/>
        </p:blipFill>
        <p:spPr bwMode="auto">
          <a:xfrm>
            <a:off x="971600" y="1135626"/>
            <a:ext cx="6934200" cy="482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14727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75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32656"/>
            <a:ext cx="8524505"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5157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86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1" y="188640"/>
            <a:ext cx="8742825"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37984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image.slidesharecdn.com/3estructuracristalina-120314224401-phpapp01/95/slide-27-728.jpg?cb=133178428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565"/>
          <a:stretch/>
        </p:blipFill>
        <p:spPr bwMode="auto">
          <a:xfrm>
            <a:off x="1171243" y="1740310"/>
            <a:ext cx="7272808" cy="45510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Grp="1" noChangeArrowheads="1"/>
          </p:cNvSpPr>
          <p:nvPr>
            <p:ph type="title"/>
          </p:nvPr>
        </p:nvSpPr>
        <p:spPr>
          <a:xfrm>
            <a:off x="457200" y="320040"/>
            <a:ext cx="8363272" cy="1143000"/>
          </a:xfrm>
        </p:spPr>
        <p:txBody>
          <a:bodyPr/>
          <a:lstStyle/>
          <a:p>
            <a:pPr eaLnBrk="1" fontAlgn="auto" hangingPunct="1">
              <a:spcAft>
                <a:spcPts val="0"/>
              </a:spcAft>
              <a:defRPr/>
            </a:pPr>
            <a:r>
              <a:rPr lang="es-ES" smtClean="0"/>
              <a:t>Densidad</a:t>
            </a:r>
          </a:p>
        </p:txBody>
      </p:sp>
    </p:spTree>
    <p:extLst>
      <p:ext uri="{BB962C8B-B14F-4D97-AF65-F5344CB8AC3E}">
        <p14:creationId xmlns:p14="http://schemas.microsoft.com/office/powerpoint/2010/main" val="21233209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http://image.slidesharecdn.com/3estructuracristalina-120314224401-phpapp01/95/slide-28-728.jpg?cb=133178428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992"/>
          <a:stretch/>
        </p:blipFill>
        <p:spPr bwMode="auto">
          <a:xfrm>
            <a:off x="804166" y="980728"/>
            <a:ext cx="7584841"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1348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96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19" y="404663"/>
            <a:ext cx="8640961" cy="5771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6409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06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60648"/>
            <a:ext cx="8568952" cy="6439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62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b="1"/>
              <a:t>Capilaridad</a:t>
            </a:r>
            <a:endParaRPr lang="es-PE"/>
          </a:p>
        </p:txBody>
      </p:sp>
      <p:sp>
        <p:nvSpPr>
          <p:cNvPr id="3" name="2 Marcador de contenido"/>
          <p:cNvSpPr>
            <a:spLocks noGrp="1"/>
          </p:cNvSpPr>
          <p:nvPr>
            <p:ph idx="1"/>
          </p:nvPr>
        </p:nvSpPr>
        <p:spPr>
          <a:xfrm>
            <a:off x="4224915" y="1628800"/>
            <a:ext cx="4595557" cy="4916760"/>
          </a:xfrm>
        </p:spPr>
        <p:txBody>
          <a:bodyPr>
            <a:normAutofit fontScale="77500" lnSpcReduction="20000"/>
          </a:bodyPr>
          <a:lstStyle/>
          <a:p>
            <a:pPr marL="114300" indent="0" algn="just">
              <a:buNone/>
            </a:pPr>
            <a:r>
              <a:rPr lang="es-PE" dirty="0"/>
              <a:t>Cuando un líquido sube por un tubo capilar, es debido a que la fuerza de cohesión es menor a la adhesión del líquido con el material del tubo. </a:t>
            </a:r>
            <a:r>
              <a:rPr lang="es-PE" b="1" dirty="0">
                <a:solidFill>
                  <a:srgbClr val="FF0000"/>
                </a:solidFill>
              </a:rPr>
              <a:t>El líquido sigue subiendo hasta que la tensión superficial es equilibrada por el peso del líquido que llena el tubo. </a:t>
            </a:r>
            <a:r>
              <a:rPr lang="es-PE" dirty="0"/>
              <a:t>Éste es el caso del agua y, ésta propiedad es la que regula parcialmente su ascenso dentro de las plantas, sin gastar energía para vencer la gravedad.</a:t>
            </a:r>
          </a:p>
          <a:p>
            <a:pPr marL="114300" indent="0">
              <a:buNone/>
            </a:pPr>
            <a:endParaRPr lang="es-PE" dirty="0"/>
          </a:p>
          <a:p>
            <a:pPr marL="114300" indent="0" algn="just">
              <a:buNone/>
            </a:pPr>
            <a:r>
              <a:rPr lang="es-PE" dirty="0"/>
              <a:t>Sin embargo, cuando la cohesión entre las moléculas de un líquido es más potente que la adhesión al capilar (como el caso del mercurio), la tensión superficial hace que el líquido descienda a un nivel inferior y su superficie es convexa.</a:t>
            </a:r>
          </a:p>
          <a:p>
            <a:pPr marL="114300" indent="0">
              <a:buNone/>
            </a:pPr>
            <a:endParaRPr lang="es-PE" dirty="0"/>
          </a:p>
        </p:txBody>
      </p:sp>
      <p:pic>
        <p:nvPicPr>
          <p:cNvPr id="9218" name="Picture 2" descr="http://corinto.pucp.edu.pe/quimicageneral/sites/corinto.pucp.edu.pe.quimicageneral/files/images/unidad5/capilarida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628800"/>
            <a:ext cx="388843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57320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16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04664"/>
            <a:ext cx="8536446"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6698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L" b="1"/>
              <a:t>Eficiencia de </a:t>
            </a:r>
            <a:r>
              <a:rPr lang="es-CL" b="1" smtClean="0"/>
              <a:t>Empaquetamiento</a:t>
            </a:r>
            <a:endParaRPr lang="es-PE"/>
          </a:p>
        </p:txBody>
      </p:sp>
      <p:sp>
        <p:nvSpPr>
          <p:cNvPr id="3" name="2 Marcador de contenido"/>
          <p:cNvSpPr>
            <a:spLocks noGrp="1"/>
          </p:cNvSpPr>
          <p:nvPr>
            <p:ph idx="1"/>
          </p:nvPr>
        </p:nvSpPr>
        <p:spPr/>
        <p:txBody>
          <a:bodyPr>
            <a:normAutofit/>
          </a:bodyPr>
          <a:lstStyle/>
          <a:p>
            <a:pPr marL="114300" indent="0" algn="just">
              <a:buNone/>
            </a:pPr>
            <a:r>
              <a:rPr lang="es-CL" smtClean="0"/>
              <a:t>La </a:t>
            </a:r>
            <a:r>
              <a:rPr lang="es-CL"/>
              <a:t>relación entre el volumen total de la celda  </a:t>
            </a:r>
            <a:r>
              <a:rPr lang="es-CL" b="1"/>
              <a:t>a</a:t>
            </a:r>
            <a:r>
              <a:rPr lang="es-CL" b="1" baseline="30000"/>
              <a:t>3</a:t>
            </a:r>
            <a:r>
              <a:rPr lang="es-CL"/>
              <a:t>, y el volumen interior que está ocupado por átomos se denomina eficiencia </a:t>
            </a:r>
            <a:r>
              <a:rPr lang="es-CL">
                <a:sym typeface="Symbol"/>
              </a:rPr>
              <a:t></a:t>
            </a:r>
            <a:r>
              <a:rPr lang="es-CL"/>
              <a:t>del empaquetamiento. </a:t>
            </a:r>
            <a:endParaRPr lang="es-PE"/>
          </a:p>
          <a:p>
            <a:pPr marL="114300" indent="0" algn="just">
              <a:buNone/>
            </a:pPr>
            <a:r>
              <a:rPr lang="es-CL"/>
              <a:t>La eficiencia </a:t>
            </a:r>
            <a:r>
              <a:rPr lang="es-CL" b="1">
                <a:solidFill>
                  <a:srgbClr val="FF0000"/>
                </a:solidFill>
                <a:sym typeface="Symbol"/>
              </a:rPr>
              <a:t></a:t>
            </a:r>
            <a:r>
              <a:rPr lang="es-CL"/>
              <a:t> es una medida de cuan compacto es el empaquetamiento y se relaciona directamente con la densidad del material. Para los diversos tipos de empaquetamiento tenemos</a:t>
            </a:r>
            <a:endParaRPr lang="es-PE"/>
          </a:p>
          <a:p>
            <a:pPr marL="114300" indent="0" algn="just">
              <a:buNone/>
            </a:pPr>
            <a:endParaRPr lang="es-PE"/>
          </a:p>
        </p:txBody>
      </p:sp>
    </p:spTree>
    <p:extLst>
      <p:ext uri="{BB962C8B-B14F-4D97-AF65-F5344CB8AC3E}">
        <p14:creationId xmlns:p14="http://schemas.microsoft.com/office/powerpoint/2010/main" val="32618389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marL="114300" indent="0" algn="just">
              <a:buNone/>
            </a:pPr>
            <a:r>
              <a:rPr lang="es-CL" b="1"/>
              <a:t>Empaquetamiento cúbico simple (sc)</a:t>
            </a:r>
            <a:r>
              <a:rPr lang="es-CL"/>
              <a:t>:  en cada vértice hay </a:t>
            </a:r>
            <a:r>
              <a:rPr lang="es-CL" smtClean="0"/>
              <a:t>1/8 </a:t>
            </a:r>
            <a:r>
              <a:rPr lang="es-CL"/>
              <a:t>de átomo (esfera) dentro de la celda, de manera que con los 8 vértices hay un total de 1 átomo dentro de la celda cúbica. El radio de la esfera es  </a:t>
            </a:r>
            <a:r>
              <a:rPr lang="es-CL" b="1" smtClean="0">
                <a:solidFill>
                  <a:srgbClr val="FF0000"/>
                </a:solidFill>
              </a:rPr>
              <a:t>r=a/2</a:t>
            </a:r>
            <a:r>
              <a:rPr lang="es-CL" smtClean="0"/>
              <a:t>, </a:t>
            </a:r>
            <a:r>
              <a:rPr lang="es-CL"/>
              <a:t>luego</a:t>
            </a:r>
            <a:endParaRPr lang="es-PE"/>
          </a:p>
          <a:p>
            <a:pPr marL="114300" indent="0">
              <a:buNone/>
            </a:pPr>
            <a:endParaRPr lang="es-PE"/>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graphicFrame>
        <p:nvGraphicFramePr>
          <p:cNvPr id="5" name="4 Objeto"/>
          <p:cNvGraphicFramePr>
            <a:graphicFrameLocks noChangeAspect="1"/>
          </p:cNvGraphicFramePr>
          <p:nvPr>
            <p:extLst>
              <p:ext uri="{D42A27DB-BD31-4B8C-83A1-F6EECF244321}">
                <p14:modId xmlns:p14="http://schemas.microsoft.com/office/powerpoint/2010/main" val="1034207546"/>
              </p:ext>
            </p:extLst>
          </p:nvPr>
        </p:nvGraphicFramePr>
        <p:xfrm>
          <a:off x="1403648" y="4077072"/>
          <a:ext cx="5857161" cy="720080"/>
        </p:xfrm>
        <a:graphic>
          <a:graphicData uri="http://schemas.openxmlformats.org/presentationml/2006/ole">
            <mc:AlternateContent xmlns:mc="http://schemas.openxmlformats.org/markup-compatibility/2006">
              <mc:Choice xmlns:v="urn:schemas-microsoft-com:vml" Requires="v">
                <p:oleObj spid="_x0000_s17427" name="Ecuación" r:id="rId3" imgW="3340100" imgH="444500" progId="Equation.3">
                  <p:embed/>
                </p:oleObj>
              </mc:Choice>
              <mc:Fallback>
                <p:oleObj name="Ecuación" r:id="rId3" imgW="3340100" imgH="444500" progId="Equation.3">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077072"/>
                        <a:ext cx="5857161" cy="72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590873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marL="114300" indent="0" algn="just">
              <a:buNone/>
            </a:pPr>
            <a:r>
              <a:rPr lang="es-CL" b="1"/>
              <a:t>Empaquetamiento cúbico centrado en el cuerpo (bcc)</a:t>
            </a:r>
            <a:r>
              <a:rPr lang="es-CL"/>
              <a:t>: </a:t>
            </a:r>
            <a:r>
              <a:rPr lang="es-CL" smtClean="0"/>
              <a:t>Hay un </a:t>
            </a:r>
            <a:r>
              <a:rPr lang="es-CL"/>
              <a:t>total de 2 átomos dentro de la celda cúbica. </a:t>
            </a:r>
            <a:endParaRPr lang="es-PE"/>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graphicFrame>
        <p:nvGraphicFramePr>
          <p:cNvPr id="5" name="4 Objeto"/>
          <p:cNvGraphicFramePr>
            <a:graphicFrameLocks noChangeAspect="1"/>
          </p:cNvGraphicFramePr>
          <p:nvPr>
            <p:extLst>
              <p:ext uri="{D42A27DB-BD31-4B8C-83A1-F6EECF244321}">
                <p14:modId xmlns:p14="http://schemas.microsoft.com/office/powerpoint/2010/main" val="1908200230"/>
              </p:ext>
            </p:extLst>
          </p:nvPr>
        </p:nvGraphicFramePr>
        <p:xfrm>
          <a:off x="2133600" y="4005064"/>
          <a:ext cx="4890666" cy="936104"/>
        </p:xfrm>
        <a:graphic>
          <a:graphicData uri="http://schemas.openxmlformats.org/presentationml/2006/ole">
            <mc:AlternateContent xmlns:mc="http://schemas.openxmlformats.org/markup-compatibility/2006">
              <mc:Choice xmlns:v="urn:schemas-microsoft-com:vml" Requires="v">
                <p:oleObj spid="_x0000_s18469" name="Ecuación" r:id="rId3" imgW="2438400" imgH="469900" progId="Equation.3">
                  <p:embed/>
                </p:oleObj>
              </mc:Choice>
              <mc:Fallback>
                <p:oleObj name="Ecuación" r:id="rId3" imgW="2438400" imgH="469900" progId="Equation.3">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005064"/>
                        <a:ext cx="4890666"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graphicFrame>
        <p:nvGraphicFramePr>
          <p:cNvPr id="7" name="6 Objeto"/>
          <p:cNvGraphicFramePr>
            <a:graphicFrameLocks noChangeAspect="1"/>
          </p:cNvGraphicFramePr>
          <p:nvPr>
            <p:extLst>
              <p:ext uri="{D42A27DB-BD31-4B8C-83A1-F6EECF244321}">
                <p14:modId xmlns:p14="http://schemas.microsoft.com/office/powerpoint/2010/main" val="2782747603"/>
              </p:ext>
            </p:extLst>
          </p:nvPr>
        </p:nvGraphicFramePr>
        <p:xfrm>
          <a:off x="2123728" y="2492896"/>
          <a:ext cx="970781" cy="504056"/>
        </p:xfrm>
        <a:graphic>
          <a:graphicData uri="http://schemas.openxmlformats.org/presentationml/2006/ole">
            <mc:AlternateContent xmlns:mc="http://schemas.openxmlformats.org/markup-compatibility/2006">
              <mc:Choice xmlns:v="urn:schemas-microsoft-com:vml" Requires="v">
                <p:oleObj spid="_x0000_s18470" name="Ecuación" r:id="rId5" imgW="469696" imgH="253890" progId="Equation.3">
                  <p:embed/>
                </p:oleObj>
              </mc:Choice>
              <mc:Fallback>
                <p:oleObj name="Ecuación" r:id="rId5" imgW="469696" imgH="253890" progId="Equation.3">
                  <p:embed/>
                  <p:pic>
                    <p:nvPicPr>
                      <p:cNvPr id="0" name="Picture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2492896"/>
                        <a:ext cx="970781"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271560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marL="114300" indent="0" algn="just">
              <a:buNone/>
            </a:pPr>
            <a:r>
              <a:rPr lang="es-CL" b="1">
                <a:solidFill>
                  <a:schemeClr val="tx1"/>
                </a:solidFill>
                <a:latin typeface="Arial" pitchFamily="34" charset="0"/>
                <a:ea typeface="Times New Roman" pitchFamily="18" charset="0"/>
                <a:cs typeface="Arial" pitchFamily="34" charset="0"/>
              </a:rPr>
              <a:t>Empaquetamiento cúbico centrado en las caras (fcc</a:t>
            </a:r>
            <a:r>
              <a:rPr lang="es-CL" b="1" smtClean="0">
                <a:solidFill>
                  <a:schemeClr val="tx1"/>
                </a:solidFill>
                <a:latin typeface="Arial" pitchFamily="34" charset="0"/>
                <a:ea typeface="Times New Roman" pitchFamily="18" charset="0"/>
                <a:cs typeface="Arial" pitchFamily="34" charset="0"/>
              </a:rPr>
              <a:t>)</a:t>
            </a:r>
            <a:r>
              <a:rPr lang="es-CL" smtClean="0">
                <a:solidFill>
                  <a:schemeClr val="tx1"/>
                </a:solidFill>
                <a:latin typeface="Arial" pitchFamily="34" charset="0"/>
                <a:ea typeface="Times New Roman" pitchFamily="18" charset="0"/>
                <a:cs typeface="Arial" pitchFamily="34" charset="0"/>
              </a:rPr>
              <a:t>: Hay un </a:t>
            </a:r>
            <a:r>
              <a:rPr lang="es-CL">
                <a:solidFill>
                  <a:schemeClr val="tx1"/>
                </a:solidFill>
                <a:latin typeface="Arial" pitchFamily="34" charset="0"/>
                <a:ea typeface="Times New Roman" pitchFamily="18" charset="0"/>
                <a:cs typeface="Arial" pitchFamily="34" charset="0"/>
              </a:rPr>
              <a:t>total de 4 átomos dentro de la celda cúbica. </a:t>
            </a:r>
            <a:r>
              <a:rPr lang="es-CL" smtClean="0">
                <a:solidFill>
                  <a:schemeClr val="tx1"/>
                </a:solidFill>
                <a:latin typeface="Arial" pitchFamily="34" charset="0"/>
                <a:ea typeface="Times New Roman" pitchFamily="18" charset="0"/>
                <a:cs typeface="Arial" pitchFamily="34" charset="0"/>
              </a:rPr>
              <a:t>El </a:t>
            </a:r>
            <a:r>
              <a:rPr lang="es-CL">
                <a:solidFill>
                  <a:schemeClr val="tx1"/>
                </a:solidFill>
                <a:latin typeface="Arial" pitchFamily="34" charset="0"/>
                <a:ea typeface="Times New Roman" pitchFamily="18" charset="0"/>
                <a:cs typeface="Arial" pitchFamily="34" charset="0"/>
              </a:rPr>
              <a:t>radio de la esfera </a:t>
            </a:r>
            <a:endParaRPr lang="es-CL" sz="3600">
              <a:solidFill>
                <a:schemeClr val="tx1"/>
              </a:solidFill>
              <a:latin typeface="Arial" pitchFamily="34" charset="0"/>
              <a:cs typeface="Arial" pitchFamily="34" charset="0"/>
            </a:endParaRPr>
          </a:p>
          <a:p>
            <a:pPr marL="114300" lvl="0" indent="0">
              <a:buNone/>
            </a:pPr>
            <a:endParaRPr lang="es-PE"/>
          </a:p>
        </p:txBody>
      </p:sp>
      <p:graphicFrame>
        <p:nvGraphicFramePr>
          <p:cNvPr id="7" name="6 Objeto"/>
          <p:cNvGraphicFramePr>
            <a:graphicFrameLocks noChangeAspect="1"/>
          </p:cNvGraphicFramePr>
          <p:nvPr>
            <p:extLst>
              <p:ext uri="{D42A27DB-BD31-4B8C-83A1-F6EECF244321}">
                <p14:modId xmlns:p14="http://schemas.microsoft.com/office/powerpoint/2010/main" val="1416441245"/>
              </p:ext>
            </p:extLst>
          </p:nvPr>
        </p:nvGraphicFramePr>
        <p:xfrm>
          <a:off x="1619672" y="3717032"/>
          <a:ext cx="5196332" cy="936104"/>
        </p:xfrm>
        <a:graphic>
          <a:graphicData uri="http://schemas.openxmlformats.org/presentationml/2006/ole">
            <mc:AlternateContent xmlns:mc="http://schemas.openxmlformats.org/markup-compatibility/2006">
              <mc:Choice xmlns:v="urn:schemas-microsoft-com:vml" Requires="v">
                <p:oleObj spid="_x0000_s19502" name="Ecuación" r:id="rId3" imgW="2590800" imgH="469900" progId="Equation.3">
                  <p:embed/>
                </p:oleObj>
              </mc:Choice>
              <mc:Fallback>
                <p:oleObj name="Ecuación" r:id="rId3" imgW="2590800" imgH="469900" progId="Equation.3">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3717032"/>
                        <a:ext cx="5196332" cy="936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9"/>
          <p:cNvSpPr>
            <a:spLocks noChangeArrowheads="1"/>
          </p:cNvSpPr>
          <p:nvPr/>
        </p:nvSpPr>
        <p:spPr bwMode="auto">
          <a:xfrm>
            <a:off x="0" y="1638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L"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r>
              <a:rPr kumimoji="0" lang="es-PE" sz="800" b="0" i="0" u="none" strike="noStrike" cap="none" normalizeH="0" baseline="0" smtClean="0">
                <a:ln>
                  <a:noFill/>
                </a:ln>
                <a:solidFill>
                  <a:schemeClr val="tx1"/>
                </a:solidFill>
                <a:effectLst/>
                <a:latin typeface="Arial" pitchFamily="34" charset="0"/>
                <a:cs typeface="Arial" pitchFamily="34" charset="0"/>
              </a:rPr>
              <a:t> </a:t>
            </a:r>
            <a:endParaRPr kumimoji="0" lang="es-PE"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PE"/>
          </a:p>
        </p:txBody>
      </p:sp>
      <p:graphicFrame>
        <p:nvGraphicFramePr>
          <p:cNvPr id="14" name="13 Objeto"/>
          <p:cNvGraphicFramePr>
            <a:graphicFrameLocks noChangeAspect="1"/>
          </p:cNvGraphicFramePr>
          <p:nvPr>
            <p:extLst>
              <p:ext uri="{D42A27DB-BD31-4B8C-83A1-F6EECF244321}">
                <p14:modId xmlns:p14="http://schemas.microsoft.com/office/powerpoint/2010/main" val="1179142715"/>
              </p:ext>
            </p:extLst>
          </p:nvPr>
        </p:nvGraphicFramePr>
        <p:xfrm>
          <a:off x="3203848" y="2492896"/>
          <a:ext cx="1128838" cy="692696"/>
        </p:xfrm>
        <a:graphic>
          <a:graphicData uri="http://schemas.openxmlformats.org/presentationml/2006/ole">
            <mc:AlternateContent xmlns:mc="http://schemas.openxmlformats.org/markup-compatibility/2006">
              <mc:Choice xmlns:v="urn:schemas-microsoft-com:vml" Requires="v">
                <p:oleObj spid="_x0000_s19503" name="Ecuación" r:id="rId5" imgW="418918" imgH="253890" progId="Equation.3">
                  <p:embed/>
                </p:oleObj>
              </mc:Choice>
              <mc:Fallback>
                <p:oleObj name="Ecuación" r:id="rId5" imgW="418918" imgH="253890" progId="Equation.3">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2492896"/>
                        <a:ext cx="1128838" cy="6926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89091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59632" y="404144"/>
            <a:ext cx="6162096" cy="1039427"/>
          </a:xfrm>
        </p:spPr>
        <p:txBody>
          <a:bodyPr>
            <a:normAutofit fontScale="90000"/>
          </a:bodyPr>
          <a:lstStyle/>
          <a:p>
            <a:r>
              <a:rPr lang="es-PE" dirty="0"/>
              <a:t>Purificación de los sólidos</a:t>
            </a:r>
            <a:br>
              <a:rPr lang="es-PE" dirty="0"/>
            </a:br>
            <a:endParaRPr lang="es-PE" dirty="0"/>
          </a:p>
        </p:txBody>
      </p:sp>
      <p:sp>
        <p:nvSpPr>
          <p:cNvPr id="3" name="2 Marcador de contenido"/>
          <p:cNvSpPr>
            <a:spLocks noGrp="1"/>
          </p:cNvSpPr>
          <p:nvPr>
            <p:ph idx="1"/>
          </p:nvPr>
        </p:nvSpPr>
        <p:spPr>
          <a:xfrm>
            <a:off x="251520" y="1549677"/>
            <a:ext cx="8568952" cy="5093643"/>
          </a:xfrm>
        </p:spPr>
        <p:txBody>
          <a:bodyPr>
            <a:normAutofit fontScale="70000" lnSpcReduction="20000"/>
          </a:bodyPr>
          <a:lstStyle/>
          <a:p>
            <a:pPr marL="114300" indent="0" algn="just">
              <a:buNone/>
            </a:pPr>
            <a:r>
              <a:rPr lang="es-PE" sz="3400" b="1" dirty="0">
                <a:solidFill>
                  <a:srgbClr val="FF0000"/>
                </a:solidFill>
              </a:rPr>
              <a:t>La cristalización </a:t>
            </a:r>
            <a:r>
              <a:rPr lang="es-PE" sz="3400" dirty="0"/>
              <a:t>consiste en la disolución de un sólido impuro en la menor cantidad posible de disolvente caliente. En estas condiciones se genera una disolución saturada que al enfriar se sobresatura produciéndose la cristalización. El proceso de cristalización es un proceso dinámico, de manera que las moléculas que están en la disolución están en equilibrio con las que forman parte de la red cristalina. El elevado grado de ordenación de una red cristalina excluye la participación de impurezas en la misma. Para ello, es conveniente que el proceso de enfriamiento se produzca lentamente de forma que los cristales se formen poco a poco y el lento crecimiento de la red cristalina excluya las impurezas. Si el enfriamiento de la disolución es muy rápido las impurezas pueden quedar atrapadas en la red cristalina.</a:t>
            </a:r>
            <a:r>
              <a:rPr lang="es-PE" dirty="0"/>
              <a:t/>
            </a:r>
            <a:br>
              <a:rPr lang="es-PE" dirty="0"/>
            </a:br>
            <a:endParaRPr lang="es-PE" dirty="0"/>
          </a:p>
        </p:txBody>
      </p:sp>
      <p:pic>
        <p:nvPicPr>
          <p:cNvPr id="5" name="Picture 2" descr="external image cristalizac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264" y="332656"/>
            <a:ext cx="2028825" cy="111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5376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a:t>Purificación de los sólidos</a:t>
            </a:r>
          </a:p>
        </p:txBody>
      </p:sp>
      <p:sp>
        <p:nvSpPr>
          <p:cNvPr id="3" name="2 Marcador de contenido"/>
          <p:cNvSpPr>
            <a:spLocks noGrp="1"/>
          </p:cNvSpPr>
          <p:nvPr>
            <p:ph idx="1"/>
          </p:nvPr>
        </p:nvSpPr>
        <p:spPr/>
        <p:txBody>
          <a:bodyPr/>
          <a:lstStyle/>
          <a:p>
            <a:r>
              <a:rPr lang="es-PE" b="1" dirty="0">
                <a:solidFill>
                  <a:srgbClr val="FF0000"/>
                </a:solidFill>
              </a:rPr>
              <a:t>Crecimiento</a:t>
            </a:r>
            <a:r>
              <a:rPr lang="es-PE" dirty="0"/>
              <a:t>: Etapa del proceso de solidificación donde los átomos del líquido se unen al sólido formando las grandes estructuras cristalinas.</a:t>
            </a:r>
          </a:p>
        </p:txBody>
      </p:sp>
      <p:pic>
        <p:nvPicPr>
          <p:cNvPr id="21506" name="Picture 2" descr="Cristaliza.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3429000"/>
            <a:ext cx="3384376" cy="2836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69948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Ejemplos</a:t>
            </a:r>
            <a:endParaRPr lang="es-PE" dirty="0"/>
          </a:p>
        </p:txBody>
      </p:sp>
      <p:sp>
        <p:nvSpPr>
          <p:cNvPr id="3" name="2 Marcador de contenido"/>
          <p:cNvSpPr>
            <a:spLocks noGrp="1"/>
          </p:cNvSpPr>
          <p:nvPr>
            <p:ph idx="1"/>
          </p:nvPr>
        </p:nvSpPr>
        <p:spPr/>
        <p:txBody>
          <a:bodyPr/>
          <a:lstStyle/>
          <a:p>
            <a:pPr marL="114300" indent="0" algn="just">
              <a:buNone/>
            </a:pPr>
            <a:r>
              <a:rPr lang="es-PE" b="1" smtClean="0">
                <a:solidFill>
                  <a:srgbClr val="122BE4"/>
                </a:solidFill>
              </a:rPr>
              <a:t>1.- El </a:t>
            </a:r>
            <a:r>
              <a:rPr lang="es-PE" b="1">
                <a:solidFill>
                  <a:srgbClr val="122BE4"/>
                </a:solidFill>
              </a:rPr>
              <a:t>cobre tiene una estructura cristalina FCC y un radio atómico de 0.1278 nm. Considerando a los átomos como esferas rígidas que se colocan entre sí a lo largo de la diagonal de la celda unitaria FCC, calcule el valor teórico de la densidad del cobre en mega metros por metro cubico. La masa atómica del cobre es de 63.54 g/mol.</a:t>
            </a:r>
          </a:p>
        </p:txBody>
      </p:sp>
      <p:sp>
        <p:nvSpPr>
          <p:cNvPr id="4" name="3 Rectángulo"/>
          <p:cNvSpPr/>
          <p:nvPr/>
        </p:nvSpPr>
        <p:spPr>
          <a:xfrm>
            <a:off x="683568" y="4797152"/>
            <a:ext cx="3268844" cy="369332"/>
          </a:xfrm>
          <a:prstGeom prst="rect">
            <a:avLst/>
          </a:prstGeom>
        </p:spPr>
        <p:txBody>
          <a:bodyPr wrap="none">
            <a:spAutoFit/>
          </a:bodyPr>
          <a:lstStyle/>
          <a:p>
            <a:r>
              <a:rPr lang="es-PE" i="1"/>
              <a:t>1 Mm = 1 000 000 m = 10</a:t>
            </a:r>
            <a:r>
              <a:rPr lang="es-PE" i="1" baseline="30000"/>
              <a:t>6</a:t>
            </a:r>
            <a:r>
              <a:rPr lang="es-PE" i="1"/>
              <a:t> m</a:t>
            </a:r>
            <a:endParaRPr lang="es-PE"/>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5445224"/>
            <a:ext cx="59245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18851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70000" lnSpcReduction="20000"/>
          </a:bodyPr>
          <a:lstStyle/>
          <a:p>
            <a:pPr marL="114300" indent="0">
              <a:buNone/>
            </a:pPr>
            <a:r>
              <a:rPr lang="es-PE" b="1" u="sng"/>
              <a:t>Solución</a:t>
            </a:r>
            <a:endParaRPr lang="es-PE"/>
          </a:p>
          <a:p>
            <a:pPr marL="114300" indent="0">
              <a:buNone/>
            </a:pPr>
            <a:r>
              <a:rPr lang="es-PE"/>
              <a:t>Para la celda unitaria FCC, √2a  =4R, donde </a:t>
            </a:r>
            <a:r>
              <a:rPr lang="es-PE" b="1"/>
              <a:t>a </a:t>
            </a:r>
            <a:r>
              <a:rPr lang="es-PE"/>
              <a:t>es la constante de red en la celda unitaria y R es el radio del átomo de cobre. Así:</a:t>
            </a:r>
          </a:p>
          <a:p>
            <a:pPr marL="114300" indent="0">
              <a:buNone/>
            </a:pPr>
            <a:r>
              <a:rPr lang="es-PE"/>
              <a:t>a = 4R/√2 = (4*0.1278 nm)/√2 = 0.361 nm</a:t>
            </a:r>
          </a:p>
          <a:p>
            <a:pPr marL="114300" indent="0">
              <a:buNone/>
            </a:pPr>
            <a:r>
              <a:rPr lang="es-PE" smtClean="0"/>
              <a:t>Densidad volumétrica de un metal </a:t>
            </a:r>
            <a:r>
              <a:rPr lang="es-PE" b="1" smtClean="0"/>
              <a:t>= </a:t>
            </a:r>
          </a:p>
          <a:p>
            <a:pPr marL="114300" indent="0" algn="ctr">
              <a:buNone/>
            </a:pPr>
            <a:r>
              <a:rPr lang="es-PE" smtClean="0"/>
              <a:t>ρv</a:t>
            </a:r>
            <a:r>
              <a:rPr lang="es-PE"/>
              <a:t>  = (Masa Celda unidad) / </a:t>
            </a:r>
            <a:r>
              <a:rPr lang="es-PE" smtClean="0"/>
              <a:t>(</a:t>
            </a:r>
            <a:r>
              <a:rPr lang="es-PE"/>
              <a:t>Volumen celda unidad)</a:t>
            </a:r>
          </a:p>
          <a:p>
            <a:pPr marL="114300" indent="0">
              <a:buNone/>
            </a:pPr>
            <a:r>
              <a:rPr lang="es-PE" smtClean="0"/>
              <a:t>En </a:t>
            </a:r>
            <a:r>
              <a:rPr lang="es-PE"/>
              <a:t>la celda unitaria FCC hay cuatro átomos/celda unitaria. Cada átomo de cobre tiene una masa de (53.54 g/mol)*(6.02×1023 átomos/mol). Así, la masa </a:t>
            </a:r>
            <a:r>
              <a:rPr lang="es-PE" b="1"/>
              <a:t>m </a:t>
            </a:r>
            <a:r>
              <a:rPr lang="es-PE"/>
              <a:t>de los átomos de Cu en la celda unitaria es:</a:t>
            </a:r>
          </a:p>
          <a:p>
            <a:pPr marL="114300" indent="0">
              <a:buNone/>
            </a:pPr>
            <a:r>
              <a:rPr lang="es-PE"/>
              <a:t>m = [(4 átomos)*(63.54 g/mol)/(6.02×10²³ átomos/mol)] * (10*10-6 Mg)/g</a:t>
            </a:r>
          </a:p>
          <a:p>
            <a:pPr marL="114300" indent="0">
              <a:buNone/>
            </a:pPr>
            <a:r>
              <a:rPr lang="es-PE" b="1"/>
              <a:t>m = 4.22 * 10 -28 Mg</a:t>
            </a:r>
            <a:endParaRPr lang="es-PE"/>
          </a:p>
          <a:p>
            <a:pPr marL="114300" indent="0">
              <a:buNone/>
            </a:pPr>
            <a:r>
              <a:rPr lang="es-PE"/>
              <a:t>El volumen </a:t>
            </a:r>
            <a:r>
              <a:rPr lang="es-PE" b="1"/>
              <a:t>V </a:t>
            </a:r>
            <a:r>
              <a:rPr lang="es-PE"/>
              <a:t>de la celda unitaria del Cu es:</a:t>
            </a:r>
          </a:p>
          <a:p>
            <a:pPr marL="114300" indent="0">
              <a:buNone/>
            </a:pPr>
            <a:r>
              <a:rPr lang="es-PE"/>
              <a:t>V = a³ = [0.361 nm * (10 -9 m)/nm]³</a:t>
            </a:r>
          </a:p>
          <a:p>
            <a:pPr marL="114300" indent="0">
              <a:buNone/>
            </a:pPr>
            <a:r>
              <a:rPr lang="es-PE" b="1"/>
              <a:t>V = 4.70 * 10 -29 m³</a:t>
            </a:r>
            <a:endParaRPr lang="es-PE"/>
          </a:p>
          <a:p>
            <a:pPr marL="114300" indent="0">
              <a:buNone/>
            </a:pPr>
            <a:r>
              <a:rPr lang="es-PE"/>
              <a:t>Así la densidad del cobre es:</a:t>
            </a:r>
          </a:p>
          <a:p>
            <a:pPr marL="114300" indent="0">
              <a:buNone/>
            </a:pPr>
            <a:r>
              <a:rPr lang="es-PE"/>
              <a:t>ρv = m/v = (4.22 * 10 -28 Mg)/(4.70 * 10 -29) = 8.98 Mg/m³</a:t>
            </a:r>
          </a:p>
          <a:p>
            <a:pPr marL="114300" indent="0">
              <a:buNone/>
            </a:pPr>
            <a:r>
              <a:rPr lang="es-PE" b="1" u="sng"/>
              <a:t>Respuesta: ρv (cobre) = 8.98 Mg/m³</a:t>
            </a:r>
            <a:endParaRPr lang="es-PE"/>
          </a:p>
          <a:p>
            <a:pPr marL="114300" indent="0">
              <a:buNone/>
            </a:pPr>
            <a:endParaRPr lang="es-PE"/>
          </a:p>
        </p:txBody>
      </p:sp>
      <p:sp>
        <p:nvSpPr>
          <p:cNvPr id="4" name="1 Título"/>
          <p:cNvSpPr>
            <a:spLocks noGrp="1"/>
          </p:cNvSpPr>
          <p:nvPr>
            <p:ph type="title"/>
          </p:nvPr>
        </p:nvSpPr>
        <p:spPr>
          <a:xfrm>
            <a:off x="426128" y="408372"/>
            <a:ext cx="8260672" cy="1039427"/>
          </a:xfrm>
        </p:spPr>
        <p:txBody>
          <a:bodyPr/>
          <a:lstStyle/>
          <a:p>
            <a:r>
              <a:rPr lang="es-PE" dirty="0" smtClean="0"/>
              <a:t>Ejemplos</a:t>
            </a:r>
            <a:endParaRPr lang="es-PE" dirty="0"/>
          </a:p>
        </p:txBody>
      </p:sp>
    </p:spTree>
    <p:extLst>
      <p:ext uri="{BB962C8B-B14F-4D97-AF65-F5344CB8AC3E}">
        <p14:creationId xmlns:p14="http://schemas.microsoft.com/office/powerpoint/2010/main" val="401964708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77500" lnSpcReduction="20000"/>
          </a:bodyPr>
          <a:lstStyle/>
          <a:p>
            <a:pPr marL="114300" indent="0">
              <a:buNone/>
            </a:pPr>
            <a:r>
              <a:rPr lang="es-PE" b="1" smtClean="0">
                <a:solidFill>
                  <a:srgbClr val="122BE4"/>
                </a:solidFill>
              </a:rPr>
              <a:t>2.- </a:t>
            </a:r>
            <a:r>
              <a:rPr lang="es-PE" b="1">
                <a:solidFill>
                  <a:srgbClr val="122BE4"/>
                </a:solidFill>
              </a:rPr>
              <a:t>Determine la densidad del hierro BCC, cuyo </a:t>
            </a:r>
            <a:r>
              <a:rPr lang="es-PE" b="1" smtClean="0">
                <a:solidFill>
                  <a:srgbClr val="122BE4"/>
                </a:solidFill>
              </a:rPr>
              <a:t>paráme</a:t>
            </a:r>
            <a:r>
              <a:rPr lang="es-PE" b="1">
                <a:solidFill>
                  <a:srgbClr val="122BE4"/>
                </a:solidFill>
              </a:rPr>
              <a:t>tro de red es 0.2866 nm.</a:t>
            </a:r>
          </a:p>
          <a:p>
            <a:pPr marL="114300" indent="0">
              <a:buNone/>
            </a:pPr>
            <a:endParaRPr lang="es-PE" smtClean="0"/>
          </a:p>
          <a:p>
            <a:pPr marL="114300" indent="0">
              <a:buNone/>
            </a:pPr>
            <a:r>
              <a:rPr lang="es-PE" b="1" u="sng"/>
              <a:t>Solución</a:t>
            </a:r>
            <a:endParaRPr lang="es-PE"/>
          </a:p>
          <a:p>
            <a:pPr marL="114300" indent="0">
              <a:buNone/>
            </a:pPr>
            <a:r>
              <a:rPr lang="es-PE"/>
              <a:t>Para una celda BCC,</a:t>
            </a:r>
          </a:p>
          <a:p>
            <a:pPr marL="114300" indent="0">
              <a:buNone/>
            </a:pPr>
            <a:r>
              <a:rPr lang="es-PE"/>
              <a:t>Átomos por celda = 2</a:t>
            </a:r>
          </a:p>
          <a:p>
            <a:pPr marL="114300" indent="0">
              <a:buNone/>
            </a:pPr>
            <a:r>
              <a:rPr lang="es-PE"/>
              <a:t>a = 0.2866 nm</a:t>
            </a:r>
          </a:p>
          <a:p>
            <a:pPr marL="114300" indent="0">
              <a:buNone/>
            </a:pPr>
            <a:r>
              <a:rPr lang="es-PE"/>
              <a:t>Masa atómica  = 55,847 g/mol</a:t>
            </a:r>
          </a:p>
          <a:p>
            <a:pPr marL="114300" indent="0">
              <a:buNone/>
            </a:pPr>
            <a:r>
              <a:rPr lang="es-PE"/>
              <a:t>Volumen de la celda unitaria = a³ = (2.866 * 10 </a:t>
            </a:r>
            <a:r>
              <a:rPr lang="es-PE" baseline="30000"/>
              <a:t>-8 </a:t>
            </a:r>
            <a:r>
              <a:rPr lang="es-PE"/>
              <a:t>cm)³ = 23.54 * 10 </a:t>
            </a:r>
            <a:r>
              <a:rPr lang="es-PE" baseline="30000"/>
              <a:t>-24</a:t>
            </a:r>
            <a:r>
              <a:rPr lang="es-PE"/>
              <a:t> cm³/celda</a:t>
            </a:r>
          </a:p>
          <a:p>
            <a:pPr marL="114300" indent="0">
              <a:buNone/>
            </a:pPr>
            <a:r>
              <a:rPr lang="es-PE"/>
              <a:t>Número de avogadro = Na = 6.02 * 10 ²³ átomos/mol</a:t>
            </a:r>
          </a:p>
          <a:p>
            <a:pPr marL="114300" indent="0">
              <a:buNone/>
            </a:pPr>
            <a:r>
              <a:rPr lang="el-GR"/>
              <a:t>ρ</a:t>
            </a:r>
            <a:r>
              <a:rPr lang="es-PE"/>
              <a:t>v = [numero de átomos por celda * peso molecular de los átomos]/ [volumen de la celda unitaria * numero de avogadro]</a:t>
            </a:r>
          </a:p>
          <a:p>
            <a:pPr marL="114300" indent="0">
              <a:buNone/>
            </a:pPr>
            <a:r>
              <a:rPr lang="el-GR" b="1"/>
              <a:t>ρ</a:t>
            </a:r>
            <a:r>
              <a:rPr lang="es-PE" b="1"/>
              <a:t>v = (2*55.847) / (23.54* 10 -24 * 6.02 * 10 ²³) = 7.882 g/cm³</a:t>
            </a:r>
            <a:endParaRPr lang="es-PE"/>
          </a:p>
          <a:p>
            <a:pPr marL="114300" indent="0">
              <a:buNone/>
            </a:pPr>
            <a:r>
              <a:rPr lang="es-PE" b="1" u="sng"/>
              <a:t>Respuesta: </a:t>
            </a:r>
            <a:r>
              <a:rPr lang="el-GR" b="1" u="sng"/>
              <a:t>ρ</a:t>
            </a:r>
            <a:r>
              <a:rPr lang="es-PE" b="1" u="sng"/>
              <a:t>v (hierro) = 7.882 </a:t>
            </a:r>
            <a:r>
              <a:rPr lang="es-PE" b="1" u="sng" smtClean="0"/>
              <a:t>g/cm³</a:t>
            </a:r>
            <a:endParaRPr lang="es-PE"/>
          </a:p>
        </p:txBody>
      </p:sp>
      <p:sp>
        <p:nvSpPr>
          <p:cNvPr id="4" name="1 Título"/>
          <p:cNvSpPr>
            <a:spLocks noGrp="1"/>
          </p:cNvSpPr>
          <p:nvPr>
            <p:ph type="title"/>
          </p:nvPr>
        </p:nvSpPr>
        <p:spPr>
          <a:xfrm>
            <a:off x="426128" y="408372"/>
            <a:ext cx="8260672" cy="1039427"/>
          </a:xfrm>
        </p:spPr>
        <p:txBody>
          <a:bodyPr/>
          <a:lstStyle/>
          <a:p>
            <a:r>
              <a:rPr lang="es-PE" dirty="0" smtClean="0"/>
              <a:t>Ejemplos</a:t>
            </a:r>
            <a:endParaRPr lang="es-PE" dirty="0"/>
          </a:p>
        </p:txBody>
      </p:sp>
    </p:spTree>
    <p:extLst>
      <p:ext uri="{BB962C8B-B14F-4D97-AF65-F5344CB8AC3E}">
        <p14:creationId xmlns:p14="http://schemas.microsoft.com/office/powerpoint/2010/main" val="284969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60648"/>
            <a:ext cx="8424936"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530" y="3533338"/>
            <a:ext cx="5674221" cy="303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4751" y="3556298"/>
            <a:ext cx="2736305" cy="3014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30561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85000" lnSpcReduction="10000"/>
          </a:bodyPr>
          <a:lstStyle/>
          <a:p>
            <a:pPr marL="114300" indent="0">
              <a:buNone/>
            </a:pPr>
            <a:r>
              <a:rPr lang="es-PE"/>
              <a:t>La plata  tiene una estructura cristalina FCC con un radio atómico de 0.144 nm. Calcule el valor teórico de la densidad de la plata en g/cm³</a:t>
            </a:r>
            <a:r>
              <a:rPr lang="es-PE" smtClean="0"/>
              <a:t>.</a:t>
            </a:r>
          </a:p>
          <a:p>
            <a:pPr marL="114300" indent="0">
              <a:buNone/>
            </a:pPr>
            <a:r>
              <a:rPr lang="es-PE"/>
              <a:t>Masa atómica (Ag) = 107.87 g/mol</a:t>
            </a:r>
          </a:p>
          <a:p>
            <a:pPr marL="114300" indent="0">
              <a:buNone/>
            </a:pPr>
            <a:r>
              <a:rPr lang="es-PE"/>
              <a:t>Masa = [(4 átomos * 107.87 g/mol) / (6.02 * 10²³ átomos/mol)]</a:t>
            </a:r>
          </a:p>
          <a:p>
            <a:pPr marL="114300" indent="0">
              <a:buNone/>
            </a:pPr>
            <a:r>
              <a:rPr lang="es-PE" b="1"/>
              <a:t>Masa = 7.167 * 10-²² g</a:t>
            </a:r>
            <a:endParaRPr lang="es-PE"/>
          </a:p>
          <a:p>
            <a:pPr marL="114300" indent="0">
              <a:buNone/>
            </a:pPr>
            <a:r>
              <a:rPr lang="es-PE"/>
              <a:t>Volumen para una celda BCC = a³ donde a =4r/√2</a:t>
            </a:r>
          </a:p>
          <a:p>
            <a:pPr marL="114300" indent="0">
              <a:buNone/>
            </a:pPr>
            <a:r>
              <a:rPr lang="es-PE"/>
              <a:t>Entonces tenemos:</a:t>
            </a:r>
          </a:p>
          <a:p>
            <a:pPr marL="114300" indent="0">
              <a:buNone/>
            </a:pPr>
            <a:r>
              <a:rPr lang="es-PE"/>
              <a:t>Volumen en cm³ = [((4 * 0.144*10-9 m) / √2)*(100 cm / 1 m)]³</a:t>
            </a:r>
          </a:p>
          <a:p>
            <a:pPr marL="114300" indent="0">
              <a:buNone/>
            </a:pPr>
            <a:r>
              <a:rPr lang="es-PE" b="1"/>
              <a:t>Volumen = 6.756 * 10-²³ cm³</a:t>
            </a:r>
            <a:endParaRPr lang="es-PE"/>
          </a:p>
          <a:p>
            <a:pPr marL="114300" indent="0">
              <a:buNone/>
            </a:pPr>
            <a:r>
              <a:rPr lang="es-PE"/>
              <a:t>Así la densidad teórica de la plata es:</a:t>
            </a:r>
          </a:p>
          <a:p>
            <a:pPr marL="114300" indent="0">
              <a:buNone/>
            </a:pPr>
            <a:r>
              <a:rPr lang="el-GR" b="1"/>
              <a:t>ρ</a:t>
            </a:r>
            <a:r>
              <a:rPr lang="es-PE" b="1"/>
              <a:t>v</a:t>
            </a:r>
            <a:r>
              <a:rPr lang="es-PE"/>
              <a:t> = m/v =</a:t>
            </a:r>
            <a:r>
              <a:rPr lang="es-PE" b="1"/>
              <a:t> 7.167 * 10-²² g / 6.756 * 10-²³ cm³</a:t>
            </a:r>
            <a:endParaRPr lang="es-PE"/>
          </a:p>
          <a:p>
            <a:pPr marL="114300" indent="0">
              <a:buNone/>
            </a:pPr>
            <a:r>
              <a:rPr lang="es-PE" b="1" u="sng"/>
              <a:t>Respuesta: </a:t>
            </a:r>
            <a:r>
              <a:rPr lang="el-GR" b="1" u="sng"/>
              <a:t>ρ</a:t>
            </a:r>
            <a:r>
              <a:rPr lang="es-PE" b="1" u="sng"/>
              <a:t>v (plata) = 10.608 g/cm³</a:t>
            </a:r>
            <a:endParaRPr lang="es-PE"/>
          </a:p>
          <a:p>
            <a:pPr marL="114300" indent="0">
              <a:buNone/>
            </a:pPr>
            <a:endParaRPr lang="es-PE"/>
          </a:p>
        </p:txBody>
      </p:sp>
      <p:sp>
        <p:nvSpPr>
          <p:cNvPr id="4" name="1 Título"/>
          <p:cNvSpPr>
            <a:spLocks noGrp="1"/>
          </p:cNvSpPr>
          <p:nvPr>
            <p:ph type="title"/>
          </p:nvPr>
        </p:nvSpPr>
        <p:spPr>
          <a:xfrm>
            <a:off x="426128" y="408372"/>
            <a:ext cx="8260672" cy="1039427"/>
          </a:xfrm>
        </p:spPr>
        <p:txBody>
          <a:bodyPr/>
          <a:lstStyle/>
          <a:p>
            <a:r>
              <a:rPr lang="es-PE" dirty="0" smtClean="0"/>
              <a:t>Ejemplos</a:t>
            </a:r>
            <a:endParaRPr lang="es-PE" dirty="0"/>
          </a:p>
        </p:txBody>
      </p:sp>
    </p:spTree>
    <p:extLst>
      <p:ext uri="{BB962C8B-B14F-4D97-AF65-F5344CB8AC3E}">
        <p14:creationId xmlns:p14="http://schemas.microsoft.com/office/powerpoint/2010/main" val="356603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a:xfrm>
            <a:off x="323528" y="332656"/>
            <a:ext cx="8424936" cy="6264696"/>
          </a:xfrm>
          <a:solidFill>
            <a:schemeClr val="bg1"/>
          </a:solidFill>
        </p:spPr>
        <p:txBody>
          <a:bodyPr>
            <a:normAutofit fontScale="85000" lnSpcReduction="10000"/>
          </a:bodyPr>
          <a:lstStyle/>
          <a:p>
            <a:pPr marL="114300" indent="0">
              <a:lnSpc>
                <a:spcPct val="90000"/>
              </a:lnSpc>
              <a:buNone/>
            </a:pPr>
            <a:r>
              <a:rPr lang="es-PE" sz="2200" b="1" smtClean="0">
                <a:solidFill>
                  <a:srgbClr val="122BE4"/>
                </a:solidFill>
              </a:rPr>
              <a:t>3.- La </a:t>
            </a:r>
            <a:r>
              <a:rPr lang="es-PE" sz="2200" b="1">
                <a:solidFill>
                  <a:srgbClr val="122BE4"/>
                </a:solidFill>
              </a:rPr>
              <a:t>densidad del torio que tiene una estructura FCC es de 11.72 g/cm³. El peso atómico del torio es de 232 g/mol. Calcule:</a:t>
            </a:r>
          </a:p>
          <a:p>
            <a:pPr marL="114300" indent="0">
              <a:lnSpc>
                <a:spcPct val="90000"/>
              </a:lnSpc>
              <a:buNone/>
            </a:pPr>
            <a:r>
              <a:rPr lang="es-PE" sz="2200" b="1">
                <a:solidFill>
                  <a:srgbClr val="122BE4"/>
                </a:solidFill>
              </a:rPr>
              <a:t>a) El parámetro de red.</a:t>
            </a:r>
          </a:p>
          <a:p>
            <a:pPr marL="114300" indent="0">
              <a:lnSpc>
                <a:spcPct val="90000"/>
              </a:lnSpc>
              <a:buNone/>
            </a:pPr>
            <a:r>
              <a:rPr lang="es-PE" sz="2200" b="1">
                <a:solidFill>
                  <a:srgbClr val="122BE4"/>
                </a:solidFill>
              </a:rPr>
              <a:t>b) El radio atómico del torio.</a:t>
            </a:r>
          </a:p>
          <a:p>
            <a:pPr marL="114300" indent="0">
              <a:buNone/>
            </a:pPr>
            <a:r>
              <a:rPr lang="es-PE" b="1" smtClean="0">
                <a:solidFill>
                  <a:srgbClr val="FF0000"/>
                </a:solidFill>
              </a:rPr>
              <a:t>Solución</a:t>
            </a:r>
            <a:endParaRPr lang="es-PE" b="1">
              <a:solidFill>
                <a:srgbClr val="FF0000"/>
              </a:solidFill>
            </a:endParaRPr>
          </a:p>
          <a:p>
            <a:pPr marL="114300" indent="0">
              <a:buNone/>
            </a:pPr>
            <a:r>
              <a:rPr lang="es-PE" b="1"/>
              <a:t>a)</a:t>
            </a:r>
            <a:r>
              <a:rPr lang="es-PE"/>
              <a:t> Como es una es una estructura FCC el parámetro de red a = 4r/√2 y el volumen de la celda es a³.</a:t>
            </a:r>
          </a:p>
          <a:p>
            <a:pPr marL="114300" indent="0">
              <a:buNone/>
            </a:pPr>
            <a:r>
              <a:rPr lang="es-PE"/>
              <a:t>Utilizando</a:t>
            </a:r>
          </a:p>
          <a:p>
            <a:pPr marL="114300" indent="0">
              <a:buNone/>
            </a:pPr>
            <a:r>
              <a:rPr lang="el-GR" b="1"/>
              <a:t>ρ</a:t>
            </a:r>
            <a:r>
              <a:rPr lang="es-PE" b="1"/>
              <a:t>v = [</a:t>
            </a:r>
            <a:r>
              <a:rPr lang="es-PE"/>
              <a:t>número de átomos por celda * peso molecular de los átomos</a:t>
            </a:r>
            <a:r>
              <a:rPr lang="es-PE" b="1"/>
              <a:t>] / [</a:t>
            </a:r>
            <a:r>
              <a:rPr lang="es-PE"/>
              <a:t>volumen de la celda unitaria * número de avogadro</a:t>
            </a:r>
            <a:r>
              <a:rPr lang="es-PE" b="1"/>
              <a:t>]</a:t>
            </a:r>
            <a:endParaRPr lang="es-PE"/>
          </a:p>
          <a:p>
            <a:pPr marL="114300" indent="0">
              <a:buNone/>
            </a:pPr>
            <a:r>
              <a:rPr lang="es-PE"/>
              <a:t>Tenemos:</a:t>
            </a:r>
          </a:p>
          <a:p>
            <a:pPr marL="114300" indent="0">
              <a:buNone/>
            </a:pPr>
            <a:r>
              <a:rPr lang="es-PE" sz="2100"/>
              <a:t>11.72 g/cm³ = (4 átomos * 232 g/mol) / [(4r/√2)³ * 6.02*10²³ átomos/mol]</a:t>
            </a:r>
          </a:p>
          <a:p>
            <a:pPr marL="114300" indent="0">
              <a:buNone/>
            </a:pPr>
            <a:r>
              <a:rPr lang="es-PE"/>
              <a:t>Despejando</a:t>
            </a:r>
            <a:r>
              <a:rPr lang="es-PE" b="1"/>
              <a:t> r</a:t>
            </a:r>
            <a:r>
              <a:rPr lang="es-PE"/>
              <a:t>:</a:t>
            </a:r>
          </a:p>
          <a:p>
            <a:pPr marL="114300" indent="0">
              <a:buNone/>
            </a:pPr>
            <a:r>
              <a:rPr lang="es-PE"/>
              <a:t>r³ * 11.72 /cm³ = 928 / 1.36*10 25</a:t>
            </a:r>
          </a:p>
          <a:p>
            <a:pPr marL="114300" indent="0">
              <a:buNone/>
            </a:pPr>
            <a:r>
              <a:rPr lang="es-PE"/>
              <a:t>r³ = 6.82*10-²³ cm³ / </a:t>
            </a:r>
            <a:r>
              <a:rPr lang="es-PE" smtClean="0"/>
              <a:t>11.72                      </a:t>
            </a:r>
            <a:r>
              <a:rPr lang="es-PE" b="1" u="sng" smtClean="0"/>
              <a:t>Respuesta</a:t>
            </a:r>
            <a:r>
              <a:rPr lang="es-PE" b="1" u="sng"/>
              <a:t>: r = 1.799*10</a:t>
            </a:r>
            <a:r>
              <a:rPr lang="es-PE" b="1" u="sng" baseline="30000"/>
              <a:t>-8 </a:t>
            </a:r>
            <a:r>
              <a:rPr lang="es-PE" b="1" u="sng"/>
              <a:t>cm</a:t>
            </a:r>
          </a:p>
          <a:p>
            <a:pPr marL="114300" indent="0">
              <a:buNone/>
            </a:pPr>
            <a:endParaRPr lang="es-PE"/>
          </a:p>
          <a:p>
            <a:pPr marL="114300" indent="0">
              <a:buNone/>
            </a:pPr>
            <a:r>
              <a:rPr lang="es-PE" b="1" u="sng"/>
              <a:t>b)</a:t>
            </a:r>
            <a:r>
              <a:rPr lang="es-PE" u="sng"/>
              <a:t> Usando </a:t>
            </a:r>
            <a:r>
              <a:rPr lang="es-PE" b="1" u="sng"/>
              <a:t>a = 4r/√2 </a:t>
            </a:r>
            <a:r>
              <a:rPr lang="es-PE" u="sng"/>
              <a:t>tenemos</a:t>
            </a:r>
            <a:r>
              <a:rPr lang="es-PE" u="sng" smtClean="0"/>
              <a:t>:</a:t>
            </a:r>
          </a:p>
          <a:p>
            <a:pPr marL="114300" indent="0">
              <a:buNone/>
            </a:pPr>
            <a:endParaRPr lang="es-PE"/>
          </a:p>
          <a:p>
            <a:pPr marL="114300" indent="0">
              <a:buNone/>
            </a:pPr>
            <a:r>
              <a:rPr lang="es-PE"/>
              <a:t>a = (4 * 1.799*10</a:t>
            </a:r>
            <a:r>
              <a:rPr lang="es-PE" baseline="30000"/>
              <a:t>-</a:t>
            </a:r>
            <a:r>
              <a:rPr lang="es-PE" b="1" baseline="30000"/>
              <a:t>8</a:t>
            </a:r>
            <a:r>
              <a:rPr lang="es-PE"/>
              <a:t> cm) / √</a:t>
            </a:r>
            <a:r>
              <a:rPr lang="es-PE" smtClean="0"/>
              <a:t>2        </a:t>
            </a:r>
            <a:r>
              <a:rPr lang="es-PE" b="1" u="sng"/>
              <a:t>Respuesta: a = 5.088*10</a:t>
            </a:r>
            <a:r>
              <a:rPr lang="es-PE" b="1" u="sng" baseline="30000"/>
              <a:t>-8</a:t>
            </a:r>
            <a:r>
              <a:rPr lang="es-PE" b="1" u="sng"/>
              <a:t> cm</a:t>
            </a:r>
            <a:endParaRPr lang="es-PE"/>
          </a:p>
          <a:p>
            <a:pPr marL="114300" indent="0">
              <a:buNone/>
            </a:pPr>
            <a:endParaRPr lang="es-PE" b="1" u="sng" baseline="30000"/>
          </a:p>
        </p:txBody>
      </p:sp>
    </p:spTree>
    <p:extLst>
      <p:ext uri="{BB962C8B-B14F-4D97-AF65-F5344CB8AC3E}">
        <p14:creationId xmlns:p14="http://schemas.microsoft.com/office/powerpoint/2010/main" val="126154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a:xfrm>
            <a:off x="251520" y="404664"/>
            <a:ext cx="8568952" cy="6192688"/>
          </a:xfrm>
          <a:solidFill>
            <a:schemeClr val="bg1"/>
          </a:solidFill>
        </p:spPr>
        <p:txBody>
          <a:bodyPr>
            <a:normAutofit/>
          </a:bodyPr>
          <a:lstStyle/>
          <a:p>
            <a:pPr marL="114300" indent="0">
              <a:lnSpc>
                <a:spcPct val="90000"/>
              </a:lnSpc>
              <a:buNone/>
            </a:pPr>
            <a:r>
              <a:rPr lang="es-PE" sz="1900" b="1" smtClean="0">
                <a:solidFill>
                  <a:srgbClr val="122BE4"/>
                </a:solidFill>
              </a:rPr>
              <a:t>4.- El </a:t>
            </a:r>
            <a:r>
              <a:rPr lang="es-PE" sz="1900" b="1">
                <a:solidFill>
                  <a:srgbClr val="122BE4"/>
                </a:solidFill>
              </a:rPr>
              <a:t>bismuto tiene una estructura hexagonal, con a = 0.4546 nm y c = 1.186 nm. La densidad es 9.808 g/cm³ y el peso atómico es de 208.98 g/mol. Determine:</a:t>
            </a:r>
          </a:p>
          <a:p>
            <a:pPr marL="114300" indent="0">
              <a:lnSpc>
                <a:spcPct val="90000"/>
              </a:lnSpc>
              <a:buNone/>
            </a:pPr>
            <a:r>
              <a:rPr lang="es-PE" sz="1900" b="1">
                <a:solidFill>
                  <a:srgbClr val="122BE4"/>
                </a:solidFill>
              </a:rPr>
              <a:t>a) El volumen de la celda unitaria.</a:t>
            </a:r>
          </a:p>
          <a:p>
            <a:pPr marL="114300" indent="0">
              <a:lnSpc>
                <a:spcPct val="90000"/>
              </a:lnSpc>
              <a:buNone/>
            </a:pPr>
            <a:r>
              <a:rPr lang="es-PE" sz="1900" b="1">
                <a:solidFill>
                  <a:srgbClr val="122BE4"/>
                </a:solidFill>
              </a:rPr>
              <a:t>b) Cuantos átomos Existen en cada Celda unitaria.</a:t>
            </a:r>
          </a:p>
          <a:p>
            <a:pPr marL="114300" indent="0">
              <a:buNone/>
            </a:pPr>
            <a:r>
              <a:rPr lang="es-PE" b="1" u="sng"/>
              <a:t>Solución.</a:t>
            </a:r>
            <a:endParaRPr lang="es-PE"/>
          </a:p>
          <a:p>
            <a:pPr marL="114300" indent="0">
              <a:buNone/>
            </a:pPr>
            <a:r>
              <a:rPr lang="es-PE" b="1"/>
              <a:t>a) </a:t>
            </a:r>
            <a:r>
              <a:rPr lang="es-PE"/>
              <a:t>Mirando la figura de la celda hexagonal compacta y teniendo en cuenta que el volumen es la base multiplicada por la altura (c) y además descomponiendo esta base en 6 triángulos equiláteros, podemos llegar a la conclusión de que el volumen de la celda es:</a:t>
            </a:r>
          </a:p>
          <a:p>
            <a:pPr marL="114300" indent="0">
              <a:buNone/>
            </a:pPr>
            <a:r>
              <a:rPr lang="es-PE"/>
              <a:t>V = (3/2)*√3*a²*c</a:t>
            </a:r>
          </a:p>
          <a:p>
            <a:pPr marL="114300" indent="0">
              <a:buNone/>
            </a:pPr>
            <a:r>
              <a:rPr lang="es-PE"/>
              <a:t>Reemplazando tenemos:</a:t>
            </a:r>
          </a:p>
          <a:p>
            <a:pPr marL="114300" indent="0">
              <a:buNone/>
            </a:pPr>
            <a:r>
              <a:rPr lang="es-PE"/>
              <a:t>V = (3/2) * √3 * (0.4546 nm)² *9.808 nm</a:t>
            </a:r>
          </a:p>
          <a:p>
            <a:pPr marL="114300" indent="0">
              <a:buNone/>
            </a:pPr>
            <a:r>
              <a:rPr lang="es-PE" b="1" u="sng"/>
              <a:t>Respuesta: V= 0.637 nm³</a:t>
            </a:r>
            <a:endParaRPr lang="es-PE"/>
          </a:p>
          <a:p>
            <a:pPr marL="114300" indent="0">
              <a:buNone/>
            </a:pPr>
            <a:endParaRPr lang="es-PE"/>
          </a:p>
        </p:txBody>
      </p:sp>
    </p:spTree>
    <p:extLst>
      <p:ext uri="{BB962C8B-B14F-4D97-AF65-F5344CB8AC3E}">
        <p14:creationId xmlns:p14="http://schemas.microsoft.com/office/powerpoint/2010/main" val="47758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marL="114300" indent="0">
              <a:buNone/>
            </a:pPr>
            <a:r>
              <a:rPr lang="es-PE" b="1"/>
              <a:t>b)</a:t>
            </a:r>
            <a:r>
              <a:rPr lang="es-PE"/>
              <a:t> V = 0.637 nm³ = 0.637*10-²¹ cm³</a:t>
            </a:r>
          </a:p>
          <a:p>
            <a:pPr marL="114300" indent="0">
              <a:buNone/>
            </a:pPr>
            <a:r>
              <a:rPr lang="es-PE"/>
              <a:t>Reemplazando todos los datos en</a:t>
            </a:r>
          </a:p>
          <a:p>
            <a:pPr marL="114300" indent="0">
              <a:buNone/>
            </a:pPr>
            <a:r>
              <a:rPr lang="el-GR" b="1"/>
              <a:t>ρ</a:t>
            </a:r>
            <a:r>
              <a:rPr lang="es-PE" b="1"/>
              <a:t>v = [</a:t>
            </a:r>
            <a:r>
              <a:rPr lang="es-PE"/>
              <a:t>número de átomos por celda * peso molecular de los átomos</a:t>
            </a:r>
            <a:r>
              <a:rPr lang="es-PE" b="1"/>
              <a:t>] / [</a:t>
            </a:r>
            <a:r>
              <a:rPr lang="es-PE"/>
              <a:t>volumen de la celda unitaria * número de avogadro</a:t>
            </a:r>
            <a:r>
              <a:rPr lang="es-PE" b="1"/>
              <a:t>]</a:t>
            </a:r>
            <a:endParaRPr lang="es-PE"/>
          </a:p>
          <a:p>
            <a:pPr marL="114300" indent="0">
              <a:buNone/>
            </a:pPr>
            <a:r>
              <a:rPr lang="es-PE"/>
              <a:t>Y tomando como</a:t>
            </a:r>
            <a:r>
              <a:rPr lang="es-PE" b="1"/>
              <a:t> N = numero de átomos</a:t>
            </a:r>
            <a:r>
              <a:rPr lang="es-PE"/>
              <a:t> tenemos:</a:t>
            </a:r>
          </a:p>
          <a:p>
            <a:pPr marL="114300" indent="0">
              <a:buNone/>
            </a:pPr>
            <a:r>
              <a:rPr lang="es-PE"/>
              <a:t>9.808 g/cm³ = (N * 208.98 g/mol) / (0.637*10-²¹ cm³ * 6.02*10²³ átomos/mol)</a:t>
            </a:r>
          </a:p>
          <a:p>
            <a:pPr marL="114300" indent="0">
              <a:buNone/>
            </a:pPr>
            <a:r>
              <a:rPr lang="es-PE"/>
              <a:t>Despejando N</a:t>
            </a:r>
          </a:p>
          <a:p>
            <a:pPr marL="114300" indent="0">
              <a:buNone/>
            </a:pPr>
            <a:r>
              <a:rPr lang="es-PE" b="1" u="sng"/>
              <a:t>Respuesta: N = 18 átomos</a:t>
            </a:r>
            <a:endParaRPr lang="es-PE"/>
          </a:p>
          <a:p>
            <a:pPr marL="114300" indent="0">
              <a:buNone/>
            </a:pPr>
            <a:endParaRPr lang="es-PE"/>
          </a:p>
        </p:txBody>
      </p:sp>
      <p:sp>
        <p:nvSpPr>
          <p:cNvPr id="4" name="1 Título"/>
          <p:cNvSpPr>
            <a:spLocks noGrp="1"/>
          </p:cNvSpPr>
          <p:nvPr>
            <p:ph type="title"/>
          </p:nvPr>
        </p:nvSpPr>
        <p:spPr>
          <a:xfrm>
            <a:off x="426128" y="408372"/>
            <a:ext cx="8260672" cy="1039427"/>
          </a:xfrm>
        </p:spPr>
        <p:txBody>
          <a:bodyPr/>
          <a:lstStyle/>
          <a:p>
            <a:r>
              <a:rPr lang="es-PE" dirty="0" smtClean="0"/>
              <a:t>Ejemplos</a:t>
            </a:r>
            <a:endParaRPr lang="es-PE" dirty="0"/>
          </a:p>
        </p:txBody>
      </p:sp>
    </p:spTree>
    <p:extLst>
      <p:ext uri="{BB962C8B-B14F-4D97-AF65-F5344CB8AC3E}">
        <p14:creationId xmlns:p14="http://schemas.microsoft.com/office/powerpoint/2010/main" val="413175912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a:xfrm>
            <a:off x="179512" y="404664"/>
            <a:ext cx="8856984" cy="6264696"/>
          </a:xfrm>
          <a:solidFill>
            <a:schemeClr val="bg1"/>
          </a:solidFill>
        </p:spPr>
        <p:txBody>
          <a:bodyPr>
            <a:normAutofit fontScale="85000" lnSpcReduction="10000"/>
          </a:bodyPr>
          <a:lstStyle/>
          <a:p>
            <a:pPr marL="114300" indent="0">
              <a:buNone/>
            </a:pPr>
            <a:r>
              <a:rPr lang="es-PE" b="1" smtClean="0">
                <a:solidFill>
                  <a:srgbClr val="122BE4"/>
                </a:solidFill>
              </a:rPr>
              <a:t>4.- La </a:t>
            </a:r>
            <a:r>
              <a:rPr lang="es-PE" b="1">
                <a:solidFill>
                  <a:srgbClr val="122BE4"/>
                </a:solidFill>
              </a:rPr>
              <a:t>densidad del potasio, que tiene una estructura BCC es 0.855 g/cm³. El peso atómico del potasio es 39.09 g/mol. Calcule:</a:t>
            </a:r>
          </a:p>
          <a:p>
            <a:pPr marL="114300" indent="0">
              <a:buNone/>
            </a:pPr>
            <a:r>
              <a:rPr lang="es-PE" b="1">
                <a:solidFill>
                  <a:srgbClr val="122BE4"/>
                </a:solidFill>
              </a:rPr>
              <a:t>a) El parámetro de red.</a:t>
            </a:r>
          </a:p>
          <a:p>
            <a:pPr marL="114300" indent="0">
              <a:buNone/>
            </a:pPr>
            <a:r>
              <a:rPr lang="es-PE" b="1">
                <a:solidFill>
                  <a:srgbClr val="122BE4"/>
                </a:solidFill>
              </a:rPr>
              <a:t>b) El radio atómico del potasio.</a:t>
            </a:r>
          </a:p>
          <a:p>
            <a:pPr marL="114300" indent="0">
              <a:buNone/>
            </a:pPr>
            <a:r>
              <a:rPr lang="es-PE" b="1" u="sng"/>
              <a:t>Solución</a:t>
            </a:r>
            <a:endParaRPr lang="es-PE"/>
          </a:p>
          <a:p>
            <a:pPr marL="114300" indent="0">
              <a:buNone/>
            </a:pPr>
            <a:r>
              <a:rPr lang="es-PE" b="1"/>
              <a:t>a)</a:t>
            </a:r>
            <a:r>
              <a:rPr lang="es-PE"/>
              <a:t> Sabemos que al ser una celda BCC tiene 2 átomos en su interior.</a:t>
            </a:r>
          </a:p>
          <a:p>
            <a:pPr marL="114300" indent="0">
              <a:buNone/>
            </a:pPr>
            <a:r>
              <a:rPr lang="es-PE"/>
              <a:t>Reemplazando todos los datos otorgados en</a:t>
            </a:r>
          </a:p>
          <a:p>
            <a:pPr marL="114300" indent="0">
              <a:buNone/>
            </a:pPr>
            <a:r>
              <a:rPr lang="es-PE" b="1"/>
              <a:t>ρv = [</a:t>
            </a:r>
            <a:r>
              <a:rPr lang="es-PE"/>
              <a:t>número de átomos por celda * peso molecular de los átomos</a:t>
            </a:r>
            <a:r>
              <a:rPr lang="es-PE" b="1"/>
              <a:t>] / [</a:t>
            </a:r>
            <a:r>
              <a:rPr lang="es-PE"/>
              <a:t>volumen de la celda unitaria * número de avogadro</a:t>
            </a:r>
            <a:r>
              <a:rPr lang="es-PE" b="1"/>
              <a:t>]</a:t>
            </a:r>
            <a:endParaRPr lang="es-PE"/>
          </a:p>
          <a:p>
            <a:pPr marL="114300" indent="0">
              <a:buNone/>
            </a:pPr>
            <a:r>
              <a:rPr lang="es-PE"/>
              <a:t>Tenemos:</a:t>
            </a:r>
          </a:p>
          <a:p>
            <a:pPr marL="114300" indent="0">
              <a:buNone/>
            </a:pPr>
            <a:r>
              <a:rPr lang="es-PE"/>
              <a:t>0.855 g/cm³ = [(2 átomos * 39.09 g/mol) / (a³ * 6.02*10²³ átomos/mol)]</a:t>
            </a:r>
          </a:p>
          <a:p>
            <a:pPr marL="114300" indent="0">
              <a:buNone/>
            </a:pPr>
            <a:r>
              <a:rPr lang="es-PE"/>
              <a:t>Despejando a:</a:t>
            </a:r>
          </a:p>
          <a:p>
            <a:pPr marL="114300" indent="0">
              <a:buNone/>
            </a:pPr>
            <a:r>
              <a:rPr lang="es-PE"/>
              <a:t>a³ =  1.519*10-²² cm³</a:t>
            </a:r>
          </a:p>
          <a:p>
            <a:pPr marL="114300" indent="0">
              <a:buNone/>
            </a:pPr>
            <a:r>
              <a:rPr lang="es-PE" b="1" u="sng"/>
              <a:t>Respuesta: a = 5.336*10-8 cm</a:t>
            </a:r>
            <a:endParaRPr lang="es-PE"/>
          </a:p>
          <a:p>
            <a:pPr marL="114300" indent="0">
              <a:buNone/>
            </a:pPr>
            <a:r>
              <a:rPr lang="es-PE" b="1"/>
              <a:t>b) a = 4r/√3</a:t>
            </a:r>
            <a:endParaRPr lang="es-PE"/>
          </a:p>
          <a:p>
            <a:pPr marL="114300" indent="0">
              <a:buNone/>
            </a:pPr>
            <a:r>
              <a:rPr lang="es-PE"/>
              <a:t>Despejando r:</a:t>
            </a:r>
          </a:p>
          <a:p>
            <a:pPr marL="114300" indent="0">
              <a:buNone/>
            </a:pPr>
            <a:r>
              <a:rPr lang="es-PE"/>
              <a:t>r = [(5.336*10-8 cm) √3] / 4</a:t>
            </a:r>
          </a:p>
          <a:p>
            <a:pPr marL="114300" indent="0">
              <a:buNone/>
            </a:pPr>
            <a:r>
              <a:rPr lang="es-PE" b="1" u="sng"/>
              <a:t>Respuesta: r = 2.31*10-8 cm</a:t>
            </a:r>
            <a:endParaRPr lang="es-PE"/>
          </a:p>
          <a:p>
            <a:pPr marL="114300" indent="0">
              <a:buNone/>
            </a:pPr>
            <a:endParaRPr lang="es-PE"/>
          </a:p>
        </p:txBody>
      </p:sp>
    </p:spTree>
    <p:extLst>
      <p:ext uri="{BB962C8B-B14F-4D97-AF65-F5344CB8AC3E}">
        <p14:creationId xmlns:p14="http://schemas.microsoft.com/office/powerpoint/2010/main" val="398450994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algn="just"/>
            <a:r>
              <a:rPr lang="es-PE" b="1" dirty="0">
                <a:solidFill>
                  <a:srgbClr val="FF0000"/>
                </a:solidFill>
              </a:rPr>
              <a:t>Isotropía</a:t>
            </a:r>
            <a:r>
              <a:rPr lang="es-PE" dirty="0"/>
              <a:t> Un material es isótropo cuando sus propiedades no dependen de la dirección según la cual ellas son medidas. Es decir, cuando una propiedad tiene el mismo valor independiente de la dirección según la cual se hace la medida. Los materiales amorfos (o no cristalinos) son estrictamente isótropos. Ello se debe a que no presentan direcciones que difieran entre sí en su tipo de orden atómico lineal, por no haber orden cristalino. </a:t>
            </a:r>
          </a:p>
        </p:txBody>
      </p:sp>
    </p:spTree>
    <p:extLst>
      <p:ext uri="{BB962C8B-B14F-4D97-AF65-F5344CB8AC3E}">
        <p14:creationId xmlns:p14="http://schemas.microsoft.com/office/powerpoint/2010/main" val="340909348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es-PE" b="1" dirty="0">
                <a:solidFill>
                  <a:srgbClr val="FF0000"/>
                </a:solidFill>
              </a:rPr>
              <a:t>Anisotropía</a:t>
            </a:r>
            <a:r>
              <a:rPr lang="es-PE" dirty="0"/>
              <a:t> Un material es anisótropo cuando sus propiedades dependen de la orientación según la cual se hace la medición de ellas. </a:t>
            </a:r>
          </a:p>
        </p:txBody>
      </p:sp>
    </p:spTree>
    <p:extLst>
      <p:ext uri="{BB962C8B-B14F-4D97-AF65-F5344CB8AC3E}">
        <p14:creationId xmlns:p14="http://schemas.microsoft.com/office/powerpoint/2010/main" val="2223909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b="1"/>
              <a:t>Capilaridad</a:t>
            </a:r>
            <a:endParaRPr lang="es-PE"/>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112" y="4609827"/>
            <a:ext cx="334327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966890"/>
            <a:ext cx="410527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752" y="1975499"/>
            <a:ext cx="3240360" cy="2974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6854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marL="114300" indent="0"/>
            <a:r>
              <a:rPr lang="es-PE" b="1"/>
              <a:t>Viscosidad</a:t>
            </a:r>
            <a:endParaRPr lang="es-PE"/>
          </a:p>
        </p:txBody>
      </p:sp>
      <p:sp>
        <p:nvSpPr>
          <p:cNvPr id="3" name="2 Marcador de contenido"/>
          <p:cNvSpPr>
            <a:spLocks noGrp="1"/>
          </p:cNvSpPr>
          <p:nvPr>
            <p:ph idx="1"/>
          </p:nvPr>
        </p:nvSpPr>
        <p:spPr/>
        <p:txBody>
          <a:bodyPr/>
          <a:lstStyle/>
          <a:p>
            <a:pPr marL="114300" indent="0" algn="just">
              <a:buNone/>
            </a:pPr>
            <a:r>
              <a:rPr lang="es-PE" smtClean="0"/>
              <a:t>Se </a:t>
            </a:r>
            <a:r>
              <a:rPr lang="es-PE"/>
              <a:t>define como la resistencia al flujo. La viscosidad de un líquido depende de las fuerzas intermoleculares:</a:t>
            </a:r>
          </a:p>
          <a:p>
            <a:pPr marL="114300" indent="0" algn="just">
              <a:buNone/>
            </a:pPr>
            <a:r>
              <a:rPr lang="es-PE"/>
              <a:t>Cuanto </a:t>
            </a:r>
            <a:r>
              <a:rPr lang="es-PE" b="1"/>
              <a:t>mayores son las fuerzas intermoleculares</a:t>
            </a:r>
            <a:r>
              <a:rPr lang="es-PE"/>
              <a:t> de un líquido, sus moléculas tienen mayor dificultad de desplazarse entre sí, por lo tanto la sustancia es </a:t>
            </a:r>
            <a:r>
              <a:rPr lang="es-PE" b="1"/>
              <a:t>más viscosa</a:t>
            </a:r>
            <a:r>
              <a:rPr lang="es-PE"/>
              <a:t>.</a:t>
            </a:r>
          </a:p>
          <a:p>
            <a:pPr marL="114300" indent="0" algn="just">
              <a:buNone/>
            </a:pPr>
            <a:r>
              <a:rPr lang="es-PE"/>
              <a:t>Los líquidos que están formados por moléculas largas y flexibles que pueden doblarse y enredarse entre sí, son más viscosos.</a:t>
            </a:r>
          </a:p>
          <a:p>
            <a:pPr marL="114300" indent="0" algn="just">
              <a:buNone/>
            </a:pPr>
            <a:endParaRPr lang="es-PE"/>
          </a:p>
        </p:txBody>
      </p:sp>
    </p:spTree>
    <p:extLst>
      <p:ext uri="{BB962C8B-B14F-4D97-AF65-F5344CB8AC3E}">
        <p14:creationId xmlns:p14="http://schemas.microsoft.com/office/powerpoint/2010/main" val="6781586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32656"/>
            <a:ext cx="3876572"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0976" y="332656"/>
            <a:ext cx="4115439"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323528" y="3429000"/>
            <a:ext cx="8424936" cy="646331"/>
          </a:xfrm>
          <a:prstGeom prst="rect">
            <a:avLst/>
          </a:prstGeom>
        </p:spPr>
        <p:txBody>
          <a:bodyPr wrap="square">
            <a:spAutoFit/>
          </a:bodyPr>
          <a:lstStyle/>
          <a:p>
            <a:pPr algn="just"/>
            <a:r>
              <a:rPr lang="es-PE"/>
              <a:t>La viscosidad aumenta a medida que aumentan las fuerzas intermoleculares.</a:t>
            </a:r>
          </a:p>
        </p:txBody>
      </p:sp>
    </p:spTree>
    <p:extLst>
      <p:ext uri="{BB962C8B-B14F-4D97-AF65-F5344CB8AC3E}">
        <p14:creationId xmlns:p14="http://schemas.microsoft.com/office/powerpoint/2010/main" val="41092027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Viscosidad</a:t>
            </a:r>
            <a:endParaRPr lang="es-PE" dirty="0"/>
          </a:p>
        </p:txBody>
      </p:sp>
      <p:pic>
        <p:nvPicPr>
          <p:cNvPr id="20484" name="Picture 4" descr="http://www.geocities.ws/evilchezperez/Visc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629" y="1556792"/>
            <a:ext cx="850582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406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Índice de viscosidad</a:t>
            </a:r>
            <a:endParaRPr lang="es-PE" dirty="0"/>
          </a:p>
        </p:txBody>
      </p:sp>
      <p:sp>
        <p:nvSpPr>
          <p:cNvPr id="3" name="2 Marcador de contenido"/>
          <p:cNvSpPr>
            <a:spLocks noGrp="1"/>
          </p:cNvSpPr>
          <p:nvPr>
            <p:ph idx="1"/>
          </p:nvPr>
        </p:nvSpPr>
        <p:spPr>
          <a:xfrm>
            <a:off x="467544" y="1340768"/>
            <a:ext cx="8229600" cy="4373563"/>
          </a:xfrm>
        </p:spPr>
        <p:txBody>
          <a:bodyPr/>
          <a:lstStyle/>
          <a:p>
            <a:pPr algn="just"/>
            <a:r>
              <a:rPr lang="es-PE" dirty="0"/>
              <a:t>El </a:t>
            </a:r>
            <a:r>
              <a:rPr lang="es-PE" dirty="0" smtClean="0"/>
              <a:t>índice </a:t>
            </a:r>
            <a:r>
              <a:rPr lang="es-PE" dirty="0"/>
              <a:t>de viscosidad </a:t>
            </a:r>
            <a:r>
              <a:rPr lang="es-PE" dirty="0" smtClean="0"/>
              <a:t>es </a:t>
            </a:r>
            <a:r>
              <a:rPr lang="es-PE" dirty="0"/>
              <a:t>una medida de la resistencia de los aceites a cambiar su viscosidad con la </a:t>
            </a:r>
            <a:r>
              <a:rPr lang="es-PE" dirty="0" err="1"/>
              <a:t>temperatuta</a:t>
            </a:r>
            <a:r>
              <a:rPr lang="es-PE" dirty="0"/>
              <a:t>.</a:t>
            </a:r>
          </a:p>
          <a:p>
            <a:endParaRPr lang="es-PE" dirty="0"/>
          </a:p>
        </p:txBody>
      </p:sp>
      <p:pic>
        <p:nvPicPr>
          <p:cNvPr id="21508" name="Picture 4" descr="http://www.geocities.ws/evilchezperez/Indice1.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564904"/>
            <a:ext cx="8261601"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377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b="1"/>
              <a:t>Presión de </a:t>
            </a:r>
            <a:r>
              <a:rPr lang="es-PE" b="1" smtClean="0"/>
              <a:t>vapor</a:t>
            </a:r>
            <a:endParaRPr lang="es-PE"/>
          </a:p>
        </p:txBody>
      </p:sp>
      <p:sp>
        <p:nvSpPr>
          <p:cNvPr id="3" name="2 Marcador de contenido"/>
          <p:cNvSpPr>
            <a:spLocks noGrp="1"/>
          </p:cNvSpPr>
          <p:nvPr>
            <p:ph idx="1"/>
          </p:nvPr>
        </p:nvSpPr>
        <p:spPr/>
        <p:txBody>
          <a:bodyPr>
            <a:normAutofit fontScale="92500" lnSpcReduction="20000"/>
          </a:bodyPr>
          <a:lstStyle/>
          <a:p>
            <a:pPr marL="114300" indent="0" algn="just">
              <a:buNone/>
            </a:pPr>
            <a:r>
              <a:rPr lang="es-PE" smtClean="0"/>
              <a:t>Sabemos </a:t>
            </a:r>
            <a:r>
              <a:rPr lang="es-PE"/>
              <a:t>que las moléculas pueden escapar de la superficie de un líquido, hacia la fase gaseosa, por vaporización o evaporación y ademas, que hay sustancias que se evaporan más rápidamente que otras, ¿de qué depende esta diferencia?</a:t>
            </a:r>
          </a:p>
          <a:p>
            <a:pPr marL="114300" indent="0" algn="just">
              <a:buNone/>
            </a:pPr>
            <a:endParaRPr lang="es-PE"/>
          </a:p>
          <a:p>
            <a:pPr marL="114300" indent="0" algn="just">
              <a:buNone/>
            </a:pPr>
            <a:r>
              <a:rPr lang="es-PE"/>
              <a:t>La explicación está en las fuerzas intermoleculares: </a:t>
            </a:r>
          </a:p>
          <a:p>
            <a:pPr marL="114300" indent="0" algn="just">
              <a:buNone/>
            </a:pPr>
            <a:r>
              <a:rPr lang="es-PE"/>
              <a:t>si las moléculas del líquido poseen una mayor intensidad de fuerza intermolecular, entonces quedarán atrapadas en el líquido y tendrán menor facilidad para pasar a la fase gaseosa.</a:t>
            </a:r>
          </a:p>
          <a:p>
            <a:pPr marL="114300" indent="0" algn="just">
              <a:buNone/>
            </a:pPr>
            <a:r>
              <a:rPr lang="es-PE"/>
              <a:t>por el contrario a menor intensidad de fuerza intermolecular, entonces las moléculas podrán escapar más fácilmente al estado gaseoso.</a:t>
            </a:r>
          </a:p>
          <a:p>
            <a:pPr marL="114300" indent="0" algn="just">
              <a:buNone/>
            </a:pPr>
            <a:endParaRPr lang="es-PE"/>
          </a:p>
        </p:txBody>
      </p:sp>
    </p:spTree>
    <p:extLst>
      <p:ext uri="{BB962C8B-B14F-4D97-AF65-F5344CB8AC3E}">
        <p14:creationId xmlns:p14="http://schemas.microsoft.com/office/powerpoint/2010/main" val="4244419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89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476672"/>
            <a:ext cx="8496944"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3708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t>LÍquidos</a:t>
            </a:r>
            <a:endParaRPr lang="es-PE"/>
          </a:p>
        </p:txBody>
      </p:sp>
      <p:sp>
        <p:nvSpPr>
          <p:cNvPr id="3" name="2 Marcador de contenido"/>
          <p:cNvSpPr>
            <a:spLocks noGrp="1"/>
          </p:cNvSpPr>
          <p:nvPr>
            <p:ph idx="1"/>
          </p:nvPr>
        </p:nvSpPr>
        <p:spPr/>
        <p:txBody>
          <a:bodyPr/>
          <a:lstStyle/>
          <a:p>
            <a:pPr marL="114300" indent="0" algn="just">
              <a:buNone/>
            </a:pPr>
            <a:r>
              <a:rPr lang="es-PE"/>
              <a:t>Una vez conocidos los tipo de fuerzas intermoleculares podemos analizar y explicar las propiedades de los líquidos</a:t>
            </a:r>
            <a:r>
              <a:rPr lang="es-PE" smtClean="0"/>
              <a:t>:</a:t>
            </a:r>
          </a:p>
          <a:p>
            <a:pPr marL="114300" indent="0" algn="just">
              <a:buNone/>
            </a:pPr>
            <a:endParaRPr lang="es-PE"/>
          </a:p>
          <a:p>
            <a:r>
              <a:rPr lang="es-PE"/>
              <a:t>tensión superficial</a:t>
            </a:r>
          </a:p>
          <a:p>
            <a:r>
              <a:rPr lang="es-PE"/>
              <a:t>capilaridad</a:t>
            </a:r>
          </a:p>
          <a:p>
            <a:r>
              <a:rPr lang="es-PE"/>
              <a:t>viscosidad</a:t>
            </a:r>
          </a:p>
          <a:p>
            <a:r>
              <a:rPr lang="es-PE"/>
              <a:t>presión de vapor</a:t>
            </a:r>
          </a:p>
          <a:p>
            <a:r>
              <a:rPr lang="es-PE"/>
              <a:t>punto de ebullición</a:t>
            </a:r>
          </a:p>
          <a:p>
            <a:pPr marL="114300" indent="0">
              <a:buNone/>
            </a:pPr>
            <a:endParaRPr lang="es-PE"/>
          </a:p>
        </p:txBody>
      </p:sp>
    </p:spTree>
    <p:extLst>
      <p:ext uri="{BB962C8B-B14F-4D97-AF65-F5344CB8AC3E}">
        <p14:creationId xmlns:p14="http://schemas.microsoft.com/office/powerpoint/2010/main" val="2978739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a:xfrm>
            <a:off x="492711" y="3068960"/>
            <a:ext cx="8229600" cy="3437459"/>
          </a:xfrm>
        </p:spPr>
        <p:txBody>
          <a:bodyPr/>
          <a:lstStyle/>
          <a:p>
            <a:pPr marL="114300" indent="0" algn="just">
              <a:buNone/>
            </a:pPr>
            <a:r>
              <a:rPr lang="es-PE"/>
              <a:t>Este análisis nos permite definir:</a:t>
            </a:r>
          </a:p>
          <a:p>
            <a:pPr marL="114300" indent="0" algn="just">
              <a:buNone/>
            </a:pPr>
            <a:r>
              <a:rPr lang="es-PE" b="1"/>
              <a:t>volatilidad</a:t>
            </a:r>
            <a:r>
              <a:rPr lang="es-PE"/>
              <a:t>, una sustancia será </a:t>
            </a:r>
            <a:r>
              <a:rPr lang="es-PE" b="1"/>
              <a:t>más volátil </a:t>
            </a:r>
            <a:r>
              <a:rPr lang="es-PE"/>
              <a:t>cuando se evapore más fácilmente, es decir cuando posea </a:t>
            </a:r>
            <a:r>
              <a:rPr lang="es-PE" b="1"/>
              <a:t>menores fuerzas intermoleculares</a:t>
            </a:r>
            <a:r>
              <a:rPr lang="es-PE"/>
              <a:t>.</a:t>
            </a:r>
          </a:p>
          <a:p>
            <a:pPr marL="114300" indent="0" algn="just">
              <a:buNone/>
            </a:pPr>
            <a:endParaRPr lang="es-PE"/>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451710"/>
            <a:ext cx="2808312" cy="250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191" y="451710"/>
            <a:ext cx="2881305" cy="250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451710"/>
            <a:ext cx="3095359" cy="250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161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915816" y="404664"/>
            <a:ext cx="6048672" cy="6192688"/>
          </a:xfrm>
          <a:solidFill>
            <a:schemeClr val="bg1"/>
          </a:solidFill>
        </p:spPr>
        <p:txBody>
          <a:bodyPr>
            <a:normAutofit lnSpcReduction="10000"/>
          </a:bodyPr>
          <a:lstStyle/>
          <a:p>
            <a:pPr marL="114300" indent="0" algn="just">
              <a:buNone/>
            </a:pPr>
            <a:r>
              <a:rPr lang="es-PE"/>
              <a:t>Cuando la velocidad de las moléculas que abandonan la superficie del líquido (evaporación) es igual a la velocidad de las moléculas que regresan al líquido (condensación), se establece un equilibrio dinámico.  En este momento ya no se modifica la cantidad de moléculas en el estado vapor.</a:t>
            </a:r>
          </a:p>
          <a:p>
            <a:pPr marL="114300" indent="0" algn="just">
              <a:buNone/>
            </a:pPr>
            <a:endParaRPr lang="es-PE"/>
          </a:p>
          <a:p>
            <a:pPr marL="114300" indent="0" algn="just">
              <a:buNone/>
            </a:pPr>
            <a:r>
              <a:rPr lang="es-PE"/>
              <a:t>El vapor ejerce entonces una  presión constante  conocida como </a:t>
            </a:r>
            <a:r>
              <a:rPr lang="es-PE" b="1"/>
              <a:t>presión de vapor del líquido</a:t>
            </a:r>
            <a:r>
              <a:rPr lang="es-PE"/>
              <a:t>.</a:t>
            </a:r>
          </a:p>
          <a:p>
            <a:pPr marL="114300" indent="0" algn="just">
              <a:buNone/>
            </a:pPr>
            <a:endParaRPr lang="es-PE"/>
          </a:p>
          <a:p>
            <a:pPr marL="114300" indent="0" algn="just">
              <a:buNone/>
            </a:pPr>
            <a:r>
              <a:rPr lang="es-PE"/>
              <a:t>La presión de vapor de un líquido depende de la temperatura: </a:t>
            </a:r>
            <a:r>
              <a:rPr lang="es-PE" b="1"/>
              <a:t>a mayor T</a:t>
            </a:r>
            <a:r>
              <a:rPr lang="es-PE"/>
              <a:t>,</a:t>
            </a:r>
            <a:r>
              <a:rPr lang="es-PE" b="1"/>
              <a:t>mayor es la P</a:t>
            </a:r>
            <a:r>
              <a:rPr lang="es-PE" b="1" baseline="-25000"/>
              <a:t>vapor</a:t>
            </a:r>
            <a:r>
              <a:rPr lang="es-PE"/>
              <a:t>.</a:t>
            </a:r>
          </a:p>
          <a:p>
            <a:pPr marL="114300" indent="0" algn="just">
              <a:buNone/>
            </a:pPr>
            <a:endParaRPr lang="es-PE"/>
          </a:p>
        </p:txBody>
      </p:sp>
      <p:pic>
        <p:nvPicPr>
          <p:cNvPr id="12290" name="Picture 2" descr="http://corinto.pucp.edu.pe/quimicageneral/sites/corinto.pucp.edu.pe.quimicageneral/files/images/unidad5/presionvapo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321438"/>
            <a:ext cx="2381250" cy="3352801"/>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107504" y="3933056"/>
            <a:ext cx="2840204" cy="2462213"/>
          </a:xfrm>
          <a:prstGeom prst="rect">
            <a:avLst/>
          </a:prstGeom>
        </p:spPr>
        <p:txBody>
          <a:bodyPr wrap="square">
            <a:spAutoFit/>
          </a:bodyPr>
          <a:lstStyle/>
          <a:p>
            <a:pPr algn="just"/>
            <a:r>
              <a:rPr lang="es-PE" sz="1400"/>
              <a:t>La presión de vapor de un líquido a una temperatura determinada es la presión ejercida por su vapor cuando los estados líquidos y gaseoso están en equilibrio dinámico.</a:t>
            </a:r>
          </a:p>
          <a:p>
            <a:pPr algn="just"/>
            <a:r>
              <a:rPr lang="es-PE" sz="1400"/>
              <a:t> </a:t>
            </a:r>
          </a:p>
          <a:p>
            <a:pPr algn="just"/>
            <a:r>
              <a:rPr lang="es-PE" sz="1400"/>
              <a:t>A mayor intensidad de la fuerza intermolecular: </a:t>
            </a:r>
          </a:p>
          <a:p>
            <a:pPr marL="285750" indent="-285750" algn="just">
              <a:buFont typeface="Arial" pitchFamily="34" charset="0"/>
              <a:buChar char="•"/>
            </a:pPr>
            <a:r>
              <a:rPr lang="es-PE" sz="1400"/>
              <a:t>menor volatilidad</a:t>
            </a:r>
          </a:p>
          <a:p>
            <a:pPr marL="285750" indent="-285750" algn="just">
              <a:buFont typeface="Arial" pitchFamily="34" charset="0"/>
              <a:buChar char="•"/>
            </a:pPr>
            <a:r>
              <a:rPr lang="es-PE" sz="1400"/>
              <a:t>menor presión de vapor</a:t>
            </a:r>
          </a:p>
        </p:txBody>
      </p:sp>
    </p:spTree>
    <p:extLst>
      <p:ext uri="{BB962C8B-B14F-4D97-AF65-F5344CB8AC3E}">
        <p14:creationId xmlns:p14="http://schemas.microsoft.com/office/powerpoint/2010/main" val="3350310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60648"/>
            <a:ext cx="8424936" cy="6106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4383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476672"/>
            <a:ext cx="8229600" cy="4373563"/>
          </a:xfrm>
          <a:solidFill>
            <a:schemeClr val="bg1"/>
          </a:solidFill>
        </p:spPr>
        <p:txBody>
          <a:bodyPr/>
          <a:lstStyle/>
          <a:p>
            <a:pPr marL="114300" indent="0">
              <a:buNone/>
            </a:pPr>
            <a:r>
              <a:rPr lang="es-PE"/>
              <a:t>La presión de vapor </a:t>
            </a:r>
            <a:r>
              <a:rPr lang="es-PE" b="1"/>
              <a:t>depende </a:t>
            </a:r>
            <a:r>
              <a:rPr lang="es-PE"/>
              <a:t>de:</a:t>
            </a:r>
          </a:p>
          <a:p>
            <a:r>
              <a:rPr lang="es-PE"/>
              <a:t>las fuerzas intermoleculares en el líquido</a:t>
            </a:r>
          </a:p>
          <a:p>
            <a:r>
              <a:rPr lang="es-PE"/>
              <a:t>la temperatura</a:t>
            </a:r>
          </a:p>
          <a:p>
            <a:pPr marL="114300" indent="0">
              <a:buNone/>
            </a:pPr>
            <a:endParaRPr lang="es-PE"/>
          </a:p>
          <a:p>
            <a:pPr marL="114300" indent="0">
              <a:buNone/>
            </a:pPr>
            <a:r>
              <a:rPr lang="es-PE"/>
              <a:t>La presión de vapor es </a:t>
            </a:r>
            <a:r>
              <a:rPr lang="es-PE" b="1"/>
              <a:t>independiente </a:t>
            </a:r>
            <a:r>
              <a:rPr lang="es-PE"/>
              <a:t>de:</a:t>
            </a:r>
          </a:p>
          <a:p>
            <a:r>
              <a:rPr lang="es-PE"/>
              <a:t>el volumen del líquido o el vapor</a:t>
            </a:r>
          </a:p>
          <a:p>
            <a:r>
              <a:rPr lang="es-PE"/>
              <a:t>el área de la superficie del líquido</a:t>
            </a:r>
          </a:p>
          <a:p>
            <a:pPr marL="114300" indent="0">
              <a:buNone/>
            </a:pPr>
            <a:endParaRPr lang="es-PE"/>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011601"/>
            <a:ext cx="6896100"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8526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b="1"/>
              <a:t>Punto de </a:t>
            </a:r>
            <a:r>
              <a:rPr lang="es-PE" b="1" smtClean="0"/>
              <a:t>ebullición</a:t>
            </a:r>
            <a:endParaRPr lang="es-PE"/>
          </a:p>
        </p:txBody>
      </p:sp>
      <p:sp>
        <p:nvSpPr>
          <p:cNvPr id="3" name="2 Marcador de contenido"/>
          <p:cNvSpPr>
            <a:spLocks noGrp="1"/>
          </p:cNvSpPr>
          <p:nvPr>
            <p:ph idx="1"/>
          </p:nvPr>
        </p:nvSpPr>
        <p:spPr/>
        <p:txBody>
          <a:bodyPr>
            <a:normAutofit/>
          </a:bodyPr>
          <a:lstStyle/>
          <a:p>
            <a:pPr marL="114300" indent="0" algn="just">
              <a:buNone/>
            </a:pPr>
            <a:r>
              <a:rPr lang="es-PE" smtClean="0"/>
              <a:t>El </a:t>
            </a:r>
            <a:r>
              <a:rPr lang="es-PE"/>
              <a:t>punto de ebullición de un líquido es la temperatura a la cual la presión de vapor del líquido es igual que la presión ejercida sobre el líquido, (presión atmosférica).</a:t>
            </a:r>
          </a:p>
          <a:p>
            <a:pPr marL="114300" indent="0" algn="just">
              <a:buNone/>
            </a:pPr>
            <a:r>
              <a:rPr lang="es-PE"/>
              <a:t>Si analizamos el gráfico de las presiones de vapor, observamos que a diferentes condiciones de presión el líquido tendrá diferentes puntos de ebullición.</a:t>
            </a:r>
          </a:p>
          <a:p>
            <a:pPr marL="114300" indent="0" algn="just">
              <a:buNone/>
            </a:pPr>
            <a:r>
              <a:rPr lang="es-PE" smtClean="0"/>
              <a:t>El </a:t>
            </a:r>
            <a:r>
              <a:rPr lang="es-PE"/>
              <a:t>valor del punto de ebullición del agua a 760 mm de Hg (1 atm), es de 100 °C, pero si la presión atmosférica es menor, entonces el punto de ebullición será menor de 100 °</a:t>
            </a:r>
            <a:r>
              <a:rPr lang="es-PE" smtClean="0"/>
              <a:t>C.</a:t>
            </a:r>
            <a:endParaRPr lang="es-PE"/>
          </a:p>
          <a:p>
            <a:pPr marL="114300" indent="0" algn="just">
              <a:buNone/>
            </a:pPr>
            <a:endParaRPr lang="es-PE"/>
          </a:p>
        </p:txBody>
      </p:sp>
    </p:spTree>
    <p:extLst>
      <p:ext uri="{BB962C8B-B14F-4D97-AF65-F5344CB8AC3E}">
        <p14:creationId xmlns:p14="http://schemas.microsoft.com/office/powerpoint/2010/main" val="21683879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43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925" y="1240954"/>
            <a:ext cx="4328345"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648" y="1340768"/>
            <a:ext cx="458772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663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550852"/>
            <a:ext cx="8820472"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6890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404664"/>
            <a:ext cx="8568952" cy="4373563"/>
          </a:xfrm>
          <a:solidFill>
            <a:schemeClr val="bg1"/>
          </a:solidFill>
        </p:spPr>
        <p:txBody>
          <a:bodyPr/>
          <a:lstStyle/>
          <a:p>
            <a:pPr marL="114300" indent="0" algn="just">
              <a:buNone/>
            </a:pPr>
            <a:r>
              <a:rPr lang="es-PE" b="1" dirty="0"/>
              <a:t>Punto Normal de Ebullición </a:t>
            </a:r>
            <a:endParaRPr lang="es-PE" dirty="0"/>
          </a:p>
          <a:p>
            <a:pPr marL="114300" indent="0" algn="just">
              <a:buNone/>
            </a:pPr>
            <a:r>
              <a:rPr lang="es-PE" dirty="0"/>
              <a:t>El punto normal de ebullición es la temperatura a la cual la presión de vapor del líquido es igual a presión atmosférica de 760 mm de Hg (1 atm).</a:t>
            </a:r>
          </a:p>
          <a:p>
            <a:pPr marL="114300" indent="0" algn="just">
              <a:buNone/>
            </a:pPr>
            <a:r>
              <a:rPr lang="es-PE" b="1" dirty="0"/>
              <a:t>Calor de vaporización</a:t>
            </a:r>
            <a:r>
              <a:rPr lang="es-PE" dirty="0"/>
              <a:t>, es una medida de la intensidad de las fuerzas intermoleculares que se ejercen en un líquido. Se define como </a:t>
            </a:r>
            <a:r>
              <a:rPr lang="es-PE" b="1" dirty="0"/>
              <a:t>la cantidad de calor necesario para pasar una cantidad de una sustancia, del estado líquido al estado gaseoso</a:t>
            </a:r>
            <a:r>
              <a:rPr lang="es-PE" dirty="0"/>
              <a:t>, </a:t>
            </a:r>
            <a:r>
              <a:rPr lang="es-PE" b="1" dirty="0"/>
              <a:t>a la temperatura de ebullición</a:t>
            </a:r>
            <a:r>
              <a:rPr lang="es-PE" dirty="0"/>
              <a:t>.</a:t>
            </a:r>
          </a:p>
          <a:p>
            <a:pPr marL="114300" indent="0" algn="just">
              <a:buNone/>
            </a:pPr>
            <a:endParaRPr lang="es-PE" dirty="0"/>
          </a:p>
        </p:txBody>
      </p:sp>
      <p:pic>
        <p:nvPicPr>
          <p:cNvPr id="3584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317"/>
          <a:stretch/>
        </p:blipFill>
        <p:spPr bwMode="auto">
          <a:xfrm>
            <a:off x="5004048" y="3894252"/>
            <a:ext cx="2592288" cy="282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3990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548680"/>
            <a:ext cx="8229600" cy="5760640"/>
          </a:xfrm>
          <a:solidFill>
            <a:schemeClr val="bg1"/>
          </a:solidFill>
        </p:spPr>
        <p:txBody>
          <a:bodyPr/>
          <a:lstStyle/>
          <a:p>
            <a:pPr marL="114300" indent="0" algn="just">
              <a:buNone/>
            </a:pPr>
            <a:r>
              <a:rPr lang="es-PE" b="1" dirty="0"/>
              <a:t>Observación</a:t>
            </a:r>
            <a:endParaRPr lang="es-PE" dirty="0"/>
          </a:p>
          <a:p>
            <a:pPr algn="just"/>
            <a:r>
              <a:rPr lang="es-PE" dirty="0"/>
              <a:t>Al </a:t>
            </a:r>
            <a:r>
              <a:rPr lang="es-PE" b="1" dirty="0"/>
              <a:t>aumentar la intensidad de las fuerzas intermoleculares</a:t>
            </a:r>
            <a:r>
              <a:rPr lang="es-PE" dirty="0"/>
              <a:t>, se necesita mucha energía para liberar a las moléculas de la fase líquida, por consiguiente el líquido tendrá una </a:t>
            </a:r>
            <a:r>
              <a:rPr lang="es-PE" b="1" dirty="0">
                <a:solidFill>
                  <a:srgbClr val="FF0000"/>
                </a:solidFill>
              </a:rPr>
              <a:t>presión de vapor relativamente baja</a:t>
            </a:r>
            <a:r>
              <a:rPr lang="es-PE" dirty="0">
                <a:solidFill>
                  <a:srgbClr val="FF0000"/>
                </a:solidFill>
              </a:rPr>
              <a:t> y un </a:t>
            </a:r>
            <a:r>
              <a:rPr lang="es-PE" b="1" dirty="0">
                <a:solidFill>
                  <a:srgbClr val="FF0000"/>
                </a:solidFill>
              </a:rPr>
              <a:t>elevado calor de vaporización</a:t>
            </a:r>
            <a:r>
              <a:rPr lang="es-PE" dirty="0">
                <a:solidFill>
                  <a:srgbClr val="FF0000"/>
                </a:solidFill>
              </a:rPr>
              <a:t>.</a:t>
            </a:r>
          </a:p>
          <a:p>
            <a:pPr algn="just"/>
            <a:r>
              <a:rPr lang="es-PE" dirty="0"/>
              <a:t>Al </a:t>
            </a:r>
            <a:r>
              <a:rPr lang="es-PE" b="1" dirty="0"/>
              <a:t>disminuir la intensidad de las fuerzas intermoleculares</a:t>
            </a:r>
            <a:r>
              <a:rPr lang="es-PE" dirty="0"/>
              <a:t>, aumenta la presión de vapor de los líquidos, disminuyendo el punto de ebullición y por lo </a:t>
            </a:r>
            <a:r>
              <a:rPr lang="es-PE" dirty="0" smtClean="0"/>
              <a:t>tanto </a:t>
            </a:r>
            <a:r>
              <a:rPr lang="es-PE" b="1" dirty="0" smtClean="0"/>
              <a:t>disminuye </a:t>
            </a:r>
            <a:r>
              <a:rPr lang="es-PE" b="1" dirty="0"/>
              <a:t>el calor de vaporización</a:t>
            </a:r>
            <a:r>
              <a:rPr lang="es-PE" dirty="0"/>
              <a:t>.</a:t>
            </a:r>
          </a:p>
          <a:p>
            <a:pPr marL="114300" indent="0" algn="just">
              <a:buNone/>
            </a:pPr>
            <a:endParaRPr lang="es-PE" dirty="0"/>
          </a:p>
        </p:txBody>
      </p:sp>
    </p:spTree>
    <p:extLst>
      <p:ext uri="{BB962C8B-B14F-4D97-AF65-F5344CB8AC3E}">
        <p14:creationId xmlns:p14="http://schemas.microsoft.com/office/powerpoint/2010/main" val="34077476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smtClean="0"/>
              <a:t>Diagrama de Fases</a:t>
            </a:r>
            <a:endParaRPr lang="es-PE"/>
          </a:p>
        </p:txBody>
      </p:sp>
      <p:sp>
        <p:nvSpPr>
          <p:cNvPr id="3" name="2 Marcador de contenido"/>
          <p:cNvSpPr>
            <a:spLocks noGrp="1"/>
          </p:cNvSpPr>
          <p:nvPr>
            <p:ph idx="1"/>
          </p:nvPr>
        </p:nvSpPr>
        <p:spPr>
          <a:xfrm>
            <a:off x="395536" y="1422238"/>
            <a:ext cx="4042792" cy="4373563"/>
          </a:xfrm>
          <a:solidFill>
            <a:schemeClr val="bg1"/>
          </a:solidFill>
        </p:spPr>
        <p:txBody>
          <a:bodyPr>
            <a:normAutofit fontScale="85000" lnSpcReduction="10000"/>
          </a:bodyPr>
          <a:lstStyle/>
          <a:p>
            <a:pPr marL="114300" indent="0" algn="just">
              <a:buNone/>
            </a:pPr>
            <a:r>
              <a:rPr lang="es-PE"/>
              <a:t>El agua que permanece durante varios días en un vaso </a:t>
            </a:r>
            <a:r>
              <a:rPr lang="es-PE" smtClean="0"/>
              <a:t>destapado se </a:t>
            </a:r>
            <a:r>
              <a:rPr lang="es-PE"/>
              <a:t>evapora. </a:t>
            </a:r>
            <a:endParaRPr lang="es-PE" smtClean="0"/>
          </a:p>
          <a:p>
            <a:pPr algn="just"/>
            <a:endParaRPr lang="es-PE"/>
          </a:p>
          <a:p>
            <a:pPr marL="114300" indent="0" algn="just">
              <a:buNone/>
            </a:pPr>
            <a:r>
              <a:rPr lang="es-PE" smtClean="0"/>
              <a:t>Un </a:t>
            </a:r>
            <a:r>
              <a:rPr lang="es-PE"/>
              <a:t>cubo de hielo que se deja en una </a:t>
            </a:r>
            <a:r>
              <a:rPr lang="es-PE" smtClean="0"/>
              <a:t>habitación cálida</a:t>
            </a:r>
            <a:r>
              <a:rPr lang="es-PE"/>
              <a:t>, se funde (derrite</a:t>
            </a:r>
            <a:r>
              <a:rPr lang="es-PE" smtClean="0"/>
              <a:t>).</a:t>
            </a:r>
          </a:p>
          <a:p>
            <a:pPr algn="just"/>
            <a:endParaRPr lang="es-PE"/>
          </a:p>
          <a:p>
            <a:pPr marL="114300" indent="0" algn="just">
              <a:buNone/>
            </a:pPr>
            <a:r>
              <a:rPr lang="es-PE" smtClean="0"/>
              <a:t> </a:t>
            </a:r>
            <a:r>
              <a:rPr lang="es-PE"/>
              <a:t>El CO2 sólido (vendido como </a:t>
            </a:r>
            <a:r>
              <a:rPr lang="es-PE" smtClean="0"/>
              <a:t>hielo seco</a:t>
            </a:r>
            <a:r>
              <a:rPr lang="es-PE"/>
              <a:t>) se </a:t>
            </a:r>
            <a:r>
              <a:rPr lang="es-PE" i="1"/>
              <a:t>sublima </a:t>
            </a:r>
            <a:r>
              <a:rPr lang="es-PE"/>
              <a:t>a temperatura ambiente; es decir, cambia </a:t>
            </a:r>
            <a:r>
              <a:rPr lang="es-PE" smtClean="0"/>
              <a:t>directamente del </a:t>
            </a:r>
            <a:r>
              <a:rPr lang="es-PE"/>
              <a:t>estado sólido al de vapor. </a:t>
            </a:r>
            <a:endParaRPr lang="es-PE" smtClean="0"/>
          </a:p>
          <a:p>
            <a:pPr marL="114300" indent="0" algn="just">
              <a:buNone/>
            </a:pPr>
            <a:endParaRPr lang="es-PE"/>
          </a:p>
        </p:txBody>
      </p:sp>
      <p:pic>
        <p:nvPicPr>
          <p:cNvPr id="16386" name="Picture 2" descr="i288.photobucket.com/albums/ll192/msolnusic/icecubescop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160638" y="2492896"/>
            <a:ext cx="2412834"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23.photobucket.com/albums/b365/osmocote/050819_1601000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4535"/>
          <a:stretch/>
        </p:blipFill>
        <p:spPr bwMode="auto">
          <a:xfrm>
            <a:off x="6224055" y="4293097"/>
            <a:ext cx="2349417"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251520" y="5733256"/>
            <a:ext cx="8712968" cy="923330"/>
          </a:xfrm>
          <a:prstGeom prst="rect">
            <a:avLst/>
          </a:prstGeom>
          <a:solidFill>
            <a:schemeClr val="tx2">
              <a:lumMod val="40000"/>
              <a:lumOff val="60000"/>
            </a:schemeClr>
          </a:solidFill>
        </p:spPr>
        <p:txBody>
          <a:bodyPr wrap="square">
            <a:spAutoFit/>
          </a:bodyPr>
          <a:lstStyle/>
          <a:p>
            <a:r>
              <a:rPr lang="es-PE"/>
              <a:t>Podemos establecer que: </a:t>
            </a:r>
            <a:r>
              <a:rPr lang="es-PE" b="1"/>
              <a:t>los cambios de fase, </a:t>
            </a:r>
            <a:r>
              <a:rPr lang="es-PE"/>
              <a:t>o las transformaciones de una fase a otra, ocurren cuando a una sustancia </a:t>
            </a:r>
            <a:r>
              <a:rPr lang="es-PE" b="1"/>
              <a:t>se le agrega o se le quita energía </a:t>
            </a:r>
            <a:r>
              <a:rPr lang="es-PE"/>
              <a:t>(en general, en forma de calor).</a:t>
            </a:r>
          </a:p>
        </p:txBody>
      </p:sp>
    </p:spTree>
    <p:extLst>
      <p:ext uri="{BB962C8B-B14F-4D97-AF65-F5344CB8AC3E}">
        <p14:creationId xmlns:p14="http://schemas.microsoft.com/office/powerpoint/2010/main" val="9342925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t>Líquidos</a:t>
            </a:r>
            <a:endParaRPr lang="es-PE"/>
          </a:p>
        </p:txBody>
      </p:sp>
      <p:sp>
        <p:nvSpPr>
          <p:cNvPr id="3" name="2 Marcador de contenido"/>
          <p:cNvSpPr>
            <a:spLocks noGrp="1"/>
          </p:cNvSpPr>
          <p:nvPr>
            <p:ph idx="1"/>
          </p:nvPr>
        </p:nvSpPr>
        <p:spPr/>
        <p:txBody>
          <a:bodyPr/>
          <a:lstStyle/>
          <a:p>
            <a:pPr marL="114300" indent="0">
              <a:buNone/>
            </a:pPr>
            <a:r>
              <a:rPr lang="es-PE" b="1"/>
              <a:t>Tensión superficial</a:t>
            </a:r>
            <a:endParaRPr lang="es-PE"/>
          </a:p>
          <a:p>
            <a:pPr marL="114300" indent="0" algn="just">
              <a:buNone/>
            </a:pPr>
            <a:r>
              <a:rPr lang="es-PE"/>
              <a:t>Después de un día de lluvia o cuando has regado tu jardín, es fácil observar imágenes como las mostradas a continuación:</a:t>
            </a:r>
          </a:p>
          <a:p>
            <a:pPr marL="114300" indent="0">
              <a:buNone/>
            </a:pPr>
            <a:endParaRPr lang="es-PE"/>
          </a:p>
        </p:txBody>
      </p:sp>
      <p:pic>
        <p:nvPicPr>
          <p:cNvPr id="4101" name="Picture 5" descr="Gotas de agu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807042"/>
            <a:ext cx="3456384" cy="25922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Droplets (gotas de agu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3807042"/>
            <a:ext cx="3892323"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161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95536" y="1196753"/>
            <a:ext cx="8496944" cy="1512167"/>
          </a:xfrm>
          <a:solidFill>
            <a:schemeClr val="bg2">
              <a:lumMod val="90000"/>
            </a:schemeClr>
          </a:solidFill>
        </p:spPr>
        <p:txBody>
          <a:bodyPr>
            <a:normAutofit/>
          </a:bodyPr>
          <a:lstStyle/>
          <a:p>
            <a:pPr marL="114300" indent="0" algn="just">
              <a:buNone/>
            </a:pPr>
            <a:r>
              <a:rPr lang="es-PE" sz="2000"/>
              <a:t>En general, cada estado de la materia puede cambiar a los otros dos estados. La </a:t>
            </a:r>
            <a:r>
              <a:rPr lang="es-PE" sz="2000" smtClean="0"/>
              <a:t>figura </a:t>
            </a:r>
            <a:r>
              <a:rPr lang="es-PE" sz="2000"/>
              <a:t>muestra el nombre asociado con cada una de estas transformaciones, las cuales se conocen como </a:t>
            </a:r>
            <a:r>
              <a:rPr lang="es-PE" sz="2000" b="1"/>
              <a:t>cambios de fase </a:t>
            </a:r>
            <a:r>
              <a:rPr lang="es-PE" sz="2000"/>
              <a:t>o cambios de estado.</a:t>
            </a:r>
          </a:p>
          <a:p>
            <a:pPr marL="114300" indent="0">
              <a:buNone/>
            </a:pPr>
            <a:endParaRPr lang="es-PE" sz="2000"/>
          </a:p>
        </p:txBody>
      </p:sp>
      <p:sp>
        <p:nvSpPr>
          <p:cNvPr id="4" name="1 Título"/>
          <p:cNvSpPr>
            <a:spLocks noGrp="1"/>
          </p:cNvSpPr>
          <p:nvPr>
            <p:ph type="title"/>
          </p:nvPr>
        </p:nvSpPr>
        <p:spPr>
          <a:xfrm>
            <a:off x="395536" y="188640"/>
            <a:ext cx="8260672" cy="1039427"/>
          </a:xfrm>
        </p:spPr>
        <p:txBody>
          <a:bodyPr>
            <a:normAutofit/>
          </a:bodyPr>
          <a:lstStyle/>
          <a:p>
            <a:r>
              <a:rPr lang="es-PE" smtClean="0"/>
              <a:t>Diagrama de Fases</a:t>
            </a:r>
            <a:endParaRPr lang="es-PE"/>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636912"/>
            <a:ext cx="6048673" cy="3714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672" y="4869160"/>
            <a:ext cx="2952328"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1993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52600"/>
            <a:ext cx="5266928" cy="4772743"/>
          </a:xfrm>
        </p:spPr>
        <p:txBody>
          <a:bodyPr>
            <a:normAutofit/>
          </a:bodyPr>
          <a:lstStyle/>
          <a:p>
            <a:pPr marL="114300" indent="0" algn="just">
              <a:buNone/>
            </a:pPr>
            <a:r>
              <a:rPr lang="es-PE" b="1" dirty="0">
                <a:solidFill>
                  <a:srgbClr val="FF0000"/>
                </a:solidFill>
              </a:rPr>
              <a:t>Equilibrio sólido – líquido</a:t>
            </a:r>
            <a:endParaRPr lang="es-PE" dirty="0">
              <a:solidFill>
                <a:srgbClr val="FF0000"/>
              </a:solidFill>
            </a:endParaRPr>
          </a:p>
          <a:p>
            <a:pPr marL="114300" indent="0" algn="just">
              <a:buNone/>
            </a:pPr>
            <a:endParaRPr lang="es-PE" dirty="0"/>
          </a:p>
          <a:p>
            <a:pPr marL="114300" indent="0" algn="just">
              <a:buNone/>
            </a:pPr>
            <a:r>
              <a:rPr lang="es-PE" dirty="0"/>
              <a:t>El </a:t>
            </a:r>
            <a:r>
              <a:rPr lang="es-PE" b="1" dirty="0"/>
              <a:t>punto de fusión</a:t>
            </a:r>
            <a:r>
              <a:rPr lang="es-PE" dirty="0"/>
              <a:t> de un sólido o el </a:t>
            </a:r>
            <a:r>
              <a:rPr lang="es-PE" b="1" dirty="0"/>
              <a:t>punto de congelamiento</a:t>
            </a:r>
            <a:r>
              <a:rPr lang="es-PE" dirty="0"/>
              <a:t> de un líquido es la </a:t>
            </a:r>
            <a:r>
              <a:rPr lang="es-PE" b="1" dirty="0"/>
              <a:t>temperatura</a:t>
            </a:r>
            <a:r>
              <a:rPr lang="es-PE" dirty="0"/>
              <a:t> a la cual las </a:t>
            </a:r>
            <a:r>
              <a:rPr lang="es-PE" b="1" dirty="0"/>
              <a:t>fases sólida y líquida coexisten en el equilibrio</a:t>
            </a:r>
            <a:r>
              <a:rPr lang="es-PE" dirty="0"/>
              <a:t>. El punto </a:t>
            </a:r>
            <a:r>
              <a:rPr lang="es-PE" b="1" dirty="0"/>
              <a:t>de fusión normal</a:t>
            </a:r>
            <a:r>
              <a:rPr lang="es-PE" dirty="0"/>
              <a:t>, o </a:t>
            </a:r>
            <a:r>
              <a:rPr lang="es-PE" b="1" dirty="0"/>
              <a:t>de congelamiento normal</a:t>
            </a:r>
            <a:r>
              <a:rPr lang="es-PE" dirty="0"/>
              <a:t> de una sustancia, es </a:t>
            </a:r>
            <a:r>
              <a:rPr lang="es-PE" dirty="0" smtClean="0"/>
              <a:t>la </a:t>
            </a:r>
            <a:r>
              <a:rPr lang="es-PE" b="1" dirty="0" smtClean="0"/>
              <a:t>temperatura</a:t>
            </a:r>
            <a:r>
              <a:rPr lang="es-PE" dirty="0"/>
              <a:t> a la cual una sustancia se </a:t>
            </a:r>
            <a:r>
              <a:rPr lang="es-PE" b="1" dirty="0"/>
              <a:t>funde</a:t>
            </a:r>
            <a:r>
              <a:rPr lang="es-PE" dirty="0"/>
              <a:t>, o </a:t>
            </a:r>
            <a:r>
              <a:rPr lang="es-PE" b="1" dirty="0"/>
              <a:t>congela</a:t>
            </a:r>
            <a:r>
              <a:rPr lang="es-PE" dirty="0"/>
              <a:t>, a </a:t>
            </a:r>
            <a:r>
              <a:rPr lang="es-PE" b="1" dirty="0"/>
              <a:t>1 atm de presión</a:t>
            </a:r>
            <a:r>
              <a:rPr lang="es-PE" dirty="0"/>
              <a:t>.</a:t>
            </a:r>
          </a:p>
          <a:p>
            <a:pPr marL="114300" indent="0" algn="just">
              <a:buNone/>
            </a:pPr>
            <a:endParaRPr lang="es-PE" dirty="0"/>
          </a:p>
        </p:txBody>
      </p:sp>
      <p:pic>
        <p:nvPicPr>
          <p:cNvPr id="22530" name="Picture 2" descr="http://corinto.pucp.edu.pe/quimicageneral/sites/corinto.pucp.edu.pe.quimicageneral/files/images/unidad5/l%c3%adquido-s%c3%b3lid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2" y="1700808"/>
            <a:ext cx="2880319" cy="4526216"/>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a:xfrm>
            <a:off x="395536" y="188640"/>
            <a:ext cx="8260672" cy="1039427"/>
          </a:xfrm>
        </p:spPr>
        <p:txBody>
          <a:bodyPr>
            <a:normAutofit/>
          </a:bodyPr>
          <a:lstStyle/>
          <a:p>
            <a:r>
              <a:rPr lang="es-PE" smtClean="0"/>
              <a:t>Diagrama de Fases</a:t>
            </a:r>
            <a:endParaRPr lang="es-PE"/>
          </a:p>
        </p:txBody>
      </p:sp>
    </p:spTree>
    <p:extLst>
      <p:ext uri="{BB962C8B-B14F-4D97-AF65-F5344CB8AC3E}">
        <p14:creationId xmlns:p14="http://schemas.microsoft.com/office/powerpoint/2010/main" val="41967334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52600"/>
            <a:ext cx="4978896" cy="4373563"/>
          </a:xfrm>
        </p:spPr>
        <p:txBody>
          <a:bodyPr>
            <a:normAutofit fontScale="92500"/>
          </a:bodyPr>
          <a:lstStyle/>
          <a:p>
            <a:pPr marL="114300" indent="0" algn="just">
              <a:buNone/>
            </a:pPr>
            <a:r>
              <a:rPr lang="es-PE" b="1" dirty="0">
                <a:solidFill>
                  <a:srgbClr val="FF0000"/>
                </a:solidFill>
              </a:rPr>
              <a:t>Equilibrio líquido - vapor</a:t>
            </a:r>
            <a:endParaRPr lang="es-PE" dirty="0">
              <a:solidFill>
                <a:srgbClr val="FF0000"/>
              </a:solidFill>
            </a:endParaRPr>
          </a:p>
          <a:p>
            <a:pPr marL="114300" indent="0" algn="just">
              <a:buNone/>
            </a:pPr>
            <a:r>
              <a:rPr lang="es-PE" dirty="0"/>
              <a:t>El </a:t>
            </a:r>
            <a:r>
              <a:rPr lang="es-PE" b="1" dirty="0"/>
              <a:t>punto de ebullición</a:t>
            </a:r>
            <a:r>
              <a:rPr lang="es-PE" dirty="0"/>
              <a:t> de un líquido o </a:t>
            </a:r>
            <a:r>
              <a:rPr lang="es-PE" b="1" dirty="0"/>
              <a:t>punto de condensación</a:t>
            </a:r>
            <a:r>
              <a:rPr lang="es-PE" dirty="0"/>
              <a:t> de un gas es la</a:t>
            </a:r>
            <a:r>
              <a:rPr lang="es-PE" b="1" dirty="0"/>
              <a:t> temperatura</a:t>
            </a:r>
            <a:r>
              <a:rPr lang="es-PE" dirty="0"/>
              <a:t> a la cual las </a:t>
            </a:r>
            <a:r>
              <a:rPr lang="es-PE" b="1" dirty="0"/>
              <a:t>fases líquida y gaseosa coexisten en equilibrio</a:t>
            </a:r>
            <a:r>
              <a:rPr lang="es-PE" dirty="0"/>
              <a:t>. El </a:t>
            </a:r>
            <a:r>
              <a:rPr lang="es-PE" b="1" dirty="0"/>
              <a:t>punto de ebullición normal</a:t>
            </a:r>
            <a:r>
              <a:rPr lang="es-PE" dirty="0"/>
              <a:t>, o de </a:t>
            </a:r>
            <a:r>
              <a:rPr lang="es-PE" b="1" dirty="0"/>
              <a:t>condensación normal</a:t>
            </a:r>
            <a:r>
              <a:rPr lang="es-PE" dirty="0"/>
              <a:t> de una sustancia, es </a:t>
            </a:r>
            <a:r>
              <a:rPr lang="es-PE" dirty="0" smtClean="0"/>
              <a:t>la </a:t>
            </a:r>
            <a:r>
              <a:rPr lang="es-PE" b="1" dirty="0" smtClean="0"/>
              <a:t>temperatura</a:t>
            </a:r>
            <a:r>
              <a:rPr lang="es-PE" dirty="0"/>
              <a:t> a la cual una sustancia </a:t>
            </a:r>
            <a:r>
              <a:rPr lang="es-PE" b="1" dirty="0"/>
              <a:t>hierve</a:t>
            </a:r>
            <a:r>
              <a:rPr lang="es-PE" dirty="0"/>
              <a:t> o se </a:t>
            </a:r>
            <a:r>
              <a:rPr lang="es-PE" b="1" dirty="0"/>
              <a:t>condensa</a:t>
            </a:r>
            <a:r>
              <a:rPr lang="es-PE" dirty="0"/>
              <a:t>, a </a:t>
            </a:r>
            <a:r>
              <a:rPr lang="es-PE" b="1" dirty="0"/>
              <a:t>1 atm de presión</a:t>
            </a:r>
            <a:r>
              <a:rPr lang="es-PE" dirty="0"/>
              <a:t>.</a:t>
            </a:r>
          </a:p>
          <a:p>
            <a:pPr marL="114300" indent="0" algn="just">
              <a:buNone/>
            </a:pPr>
            <a:endParaRPr lang="es-PE" dirty="0"/>
          </a:p>
          <a:p>
            <a:pPr marL="114300" indent="0" algn="just">
              <a:buNone/>
            </a:pPr>
            <a:endParaRPr lang="es-PE" dirty="0"/>
          </a:p>
        </p:txBody>
      </p:sp>
      <p:sp>
        <p:nvSpPr>
          <p:cNvPr id="4" name="1 Título"/>
          <p:cNvSpPr>
            <a:spLocks noGrp="1"/>
          </p:cNvSpPr>
          <p:nvPr>
            <p:ph type="title"/>
          </p:nvPr>
        </p:nvSpPr>
        <p:spPr>
          <a:xfrm>
            <a:off x="395536" y="188640"/>
            <a:ext cx="8260672" cy="1039427"/>
          </a:xfrm>
        </p:spPr>
        <p:txBody>
          <a:bodyPr>
            <a:normAutofit/>
          </a:bodyPr>
          <a:lstStyle/>
          <a:p>
            <a:r>
              <a:rPr lang="es-PE" smtClean="0"/>
              <a:t>Diagrama de Fases</a:t>
            </a:r>
            <a:endParaRPr lang="es-PE"/>
          </a:p>
        </p:txBody>
      </p:sp>
      <p:pic>
        <p:nvPicPr>
          <p:cNvPr id="31746" name="Picture 2" descr="http://corinto.pucp.edu.pe/quimicageneral/sites/corinto.pucp.edu.pe.quimicageneral/files/images/unidad5/gas-l%c3%adquid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1696790"/>
            <a:ext cx="3240360" cy="476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4137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1752600"/>
            <a:ext cx="4536504" cy="4373563"/>
          </a:xfrm>
        </p:spPr>
        <p:txBody>
          <a:bodyPr/>
          <a:lstStyle/>
          <a:p>
            <a:pPr marL="114300" indent="0" algn="just">
              <a:buNone/>
            </a:pPr>
            <a:r>
              <a:rPr lang="es-PE" b="1" dirty="0">
                <a:solidFill>
                  <a:srgbClr val="FF0000"/>
                </a:solidFill>
              </a:rPr>
              <a:t>Equilibrio sólido - vapor</a:t>
            </a:r>
            <a:endParaRPr lang="es-PE" dirty="0">
              <a:solidFill>
                <a:srgbClr val="FF0000"/>
              </a:solidFill>
            </a:endParaRPr>
          </a:p>
          <a:p>
            <a:pPr algn="just"/>
            <a:endParaRPr lang="es-PE" dirty="0"/>
          </a:p>
          <a:p>
            <a:pPr marL="114300" indent="0" algn="just">
              <a:buNone/>
            </a:pPr>
            <a:r>
              <a:rPr lang="es-PE" dirty="0"/>
              <a:t>El proceso durante el cual las moléculas pasan directamente del estado sólido a la fase vapor, se conoce </a:t>
            </a:r>
            <a:r>
              <a:rPr lang="es-PE" dirty="0" smtClean="0"/>
              <a:t>como </a:t>
            </a:r>
            <a:r>
              <a:rPr lang="es-PE" b="1" dirty="0" smtClean="0"/>
              <a:t>sublimación</a:t>
            </a:r>
            <a:r>
              <a:rPr lang="es-PE" dirty="0"/>
              <a:t>. El proceso </a:t>
            </a:r>
            <a:r>
              <a:rPr lang="es-PE" dirty="0" smtClean="0"/>
              <a:t>inverso se </a:t>
            </a:r>
            <a:r>
              <a:rPr lang="es-PE" dirty="0"/>
              <a:t>denomina</a:t>
            </a:r>
            <a:r>
              <a:rPr lang="es-PE" b="1" dirty="0"/>
              <a:t> deposición </a:t>
            </a:r>
            <a:r>
              <a:rPr lang="es-PE" dirty="0"/>
              <a:t>o</a:t>
            </a:r>
            <a:r>
              <a:rPr lang="es-PE" b="1" dirty="0"/>
              <a:t> </a:t>
            </a:r>
            <a:endParaRPr lang="es-PE" b="1" dirty="0" smtClean="0"/>
          </a:p>
          <a:p>
            <a:pPr marL="114300" indent="0" algn="just">
              <a:buNone/>
            </a:pPr>
            <a:r>
              <a:rPr lang="es-PE" b="1" dirty="0" smtClean="0"/>
              <a:t>cristalización</a:t>
            </a:r>
            <a:r>
              <a:rPr lang="es-PE" dirty="0"/>
              <a:t>. </a:t>
            </a:r>
          </a:p>
          <a:p>
            <a:pPr marL="114300" indent="0" algn="just">
              <a:buNone/>
            </a:pPr>
            <a:endParaRPr lang="es-PE" dirty="0"/>
          </a:p>
          <a:p>
            <a:pPr marL="114300" indent="0" algn="just">
              <a:buNone/>
            </a:pPr>
            <a:endParaRPr lang="es-PE" dirty="0"/>
          </a:p>
        </p:txBody>
      </p:sp>
      <p:sp>
        <p:nvSpPr>
          <p:cNvPr id="4" name="1 Título"/>
          <p:cNvSpPr>
            <a:spLocks noGrp="1"/>
          </p:cNvSpPr>
          <p:nvPr>
            <p:ph type="title"/>
          </p:nvPr>
        </p:nvSpPr>
        <p:spPr>
          <a:xfrm>
            <a:off x="395536" y="188640"/>
            <a:ext cx="8260672" cy="1039427"/>
          </a:xfrm>
        </p:spPr>
        <p:txBody>
          <a:bodyPr>
            <a:normAutofit/>
          </a:bodyPr>
          <a:lstStyle/>
          <a:p>
            <a:r>
              <a:rPr lang="es-PE" smtClean="0"/>
              <a:t>Diagrama de Fases</a:t>
            </a:r>
            <a:endParaRPr lang="es-PE"/>
          </a:p>
        </p:txBody>
      </p:sp>
      <p:pic>
        <p:nvPicPr>
          <p:cNvPr id="25602" name="Picture 2" descr="http://corinto.pucp.edu.pe/quimicageneral/sites/corinto.pucp.edu.pe.quimicageneral/files/images/unidad5/s%c3%b3lido-ga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1628800"/>
            <a:ext cx="3363421"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788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1752600"/>
            <a:ext cx="4114800" cy="4772744"/>
          </a:xfrm>
        </p:spPr>
        <p:txBody>
          <a:bodyPr/>
          <a:lstStyle/>
          <a:p>
            <a:pPr marL="114300" indent="0" algn="just">
              <a:buNone/>
            </a:pPr>
            <a:r>
              <a:rPr lang="es-PE"/>
              <a:t>Los cambios de fase son </a:t>
            </a:r>
            <a:r>
              <a:rPr lang="es-PE" b="1"/>
              <a:t>cambios físicos</a:t>
            </a:r>
            <a:r>
              <a:rPr lang="es-PE"/>
              <a:t> que se caracterizan por variaciones en el orden molecular; las moléculas de la </a:t>
            </a:r>
            <a:r>
              <a:rPr lang="es-PE" b="1"/>
              <a:t>fase sólida</a:t>
            </a:r>
            <a:r>
              <a:rPr lang="es-PE"/>
              <a:t> tienen </a:t>
            </a:r>
            <a:r>
              <a:rPr lang="es-PE" b="1"/>
              <a:t>mayor ordenamiento</a:t>
            </a:r>
            <a:r>
              <a:rPr lang="es-PE"/>
              <a:t> mientras que en la </a:t>
            </a:r>
            <a:r>
              <a:rPr lang="es-PE" b="1"/>
              <a:t>fase gas</a:t>
            </a:r>
            <a:r>
              <a:rPr lang="es-PE"/>
              <a:t>, </a:t>
            </a:r>
            <a:r>
              <a:rPr lang="es-PE" b="1"/>
              <a:t>mayor desorden</a:t>
            </a:r>
            <a:r>
              <a:rPr lang="es-PE"/>
              <a:t>.</a:t>
            </a:r>
          </a:p>
        </p:txBody>
      </p:sp>
      <p:sp>
        <p:nvSpPr>
          <p:cNvPr id="4" name="1 Título"/>
          <p:cNvSpPr>
            <a:spLocks noGrp="1"/>
          </p:cNvSpPr>
          <p:nvPr>
            <p:ph type="title"/>
          </p:nvPr>
        </p:nvSpPr>
        <p:spPr>
          <a:xfrm>
            <a:off x="395536" y="188640"/>
            <a:ext cx="8260672" cy="1039427"/>
          </a:xfrm>
        </p:spPr>
        <p:txBody>
          <a:bodyPr>
            <a:normAutofit/>
          </a:bodyPr>
          <a:lstStyle/>
          <a:p>
            <a:r>
              <a:rPr lang="es-PE" smtClean="0"/>
              <a:t>Diagrama de Fases</a:t>
            </a:r>
            <a:endParaRPr lang="es-PE"/>
          </a:p>
        </p:txBody>
      </p:sp>
      <p:pic>
        <p:nvPicPr>
          <p:cNvPr id="30722" name="Picture 2" descr="http://corinto.pucp.edu.pe/quimicageneral/sites/corinto.pucp.edu.pe.quimicageneral/files/images/unidad5/cambios_estado_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1484784"/>
            <a:ext cx="4187454"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6368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1032520"/>
            <a:ext cx="8496944" cy="596280"/>
          </a:xfrm>
        </p:spPr>
        <p:txBody>
          <a:bodyPr>
            <a:normAutofit fontScale="40000" lnSpcReduction="20000"/>
          </a:bodyPr>
          <a:lstStyle/>
          <a:p>
            <a:pPr marL="114300" indent="0">
              <a:buNone/>
            </a:pPr>
            <a:r>
              <a:rPr lang="es-PE" sz="4200"/>
              <a:t>Resumiendo de otra manera:</a:t>
            </a:r>
          </a:p>
          <a:p>
            <a:pPr marL="114300" indent="0">
              <a:buNone/>
            </a:pPr>
            <a:r>
              <a:rPr lang="es-PE"/>
              <a:t/>
            </a:r>
            <a:br>
              <a:rPr lang="es-PE"/>
            </a:br>
            <a:endParaRPr lang="es-PE"/>
          </a:p>
        </p:txBody>
      </p:sp>
      <p:sp>
        <p:nvSpPr>
          <p:cNvPr id="4" name="1 Título"/>
          <p:cNvSpPr>
            <a:spLocks noGrp="1"/>
          </p:cNvSpPr>
          <p:nvPr>
            <p:ph type="title"/>
          </p:nvPr>
        </p:nvSpPr>
        <p:spPr>
          <a:xfrm>
            <a:off x="395536" y="188640"/>
            <a:ext cx="8260672" cy="1039427"/>
          </a:xfrm>
        </p:spPr>
        <p:txBody>
          <a:bodyPr>
            <a:normAutofit/>
          </a:bodyPr>
          <a:lstStyle/>
          <a:p>
            <a:r>
              <a:rPr lang="es-PE" smtClean="0"/>
              <a:t>Diagrama de Fases</a:t>
            </a:r>
            <a:endParaRPr lang="es-PE"/>
          </a:p>
        </p:txBody>
      </p:sp>
      <p:pic>
        <p:nvPicPr>
          <p:cNvPr id="27650" name="Picture 2" descr="http://corinto.pucp.edu.pe/quimicageneral/sites/corinto.pucp.edu.pe.quimicageneral/files/images/unidad5/cambios_de_estad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3249" y="1340768"/>
            <a:ext cx="7416824" cy="5208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78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23528" y="188640"/>
            <a:ext cx="8568952" cy="1754326"/>
          </a:xfrm>
          <a:prstGeom prst="rect">
            <a:avLst/>
          </a:prstGeom>
        </p:spPr>
        <p:txBody>
          <a:bodyPr wrap="square">
            <a:spAutoFit/>
          </a:bodyPr>
          <a:lstStyle/>
          <a:p>
            <a:r>
              <a:rPr lang="es-PE" b="1"/>
              <a:t>Curva de calentamiento</a:t>
            </a:r>
            <a:endParaRPr lang="es-PE"/>
          </a:p>
          <a:p>
            <a:r>
              <a:rPr lang="es-PE"/>
              <a:t> </a:t>
            </a:r>
          </a:p>
          <a:p>
            <a:r>
              <a:rPr lang="es-PE"/>
              <a:t>Cuando a </a:t>
            </a:r>
            <a:r>
              <a:rPr lang="es-PE" b="1"/>
              <a:t>determinada presión</a:t>
            </a:r>
            <a:r>
              <a:rPr lang="es-PE"/>
              <a:t>, se calienta una cantidad de sustancia, se puede trazar la curva de calentamiento, como se muestra en la siguiente figura:</a:t>
            </a:r>
          </a:p>
          <a:p>
            <a:endParaRPr lang="es-PE"/>
          </a:p>
        </p:txBody>
      </p:sp>
      <p:pic>
        <p:nvPicPr>
          <p:cNvPr id="26626" name="Picture 2" descr="http://corinto.pucp.edu.pe/quimicageneral/sites/corinto.pucp.edu.pe.quimicageneral/files/images/unidad5/calentamient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556792"/>
            <a:ext cx="6895872" cy="519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788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07504" y="188640"/>
            <a:ext cx="8856984" cy="6120680"/>
          </a:xfrm>
        </p:spPr>
        <p:txBody>
          <a:bodyPr>
            <a:noAutofit/>
          </a:bodyPr>
          <a:lstStyle/>
          <a:p>
            <a:pPr marL="114300" indent="0" algn="just">
              <a:buNone/>
            </a:pPr>
            <a:r>
              <a:rPr lang="es-PE" sz="1800"/>
              <a:t>Las condiciones iniciales de presión y temperatura a las que se encuentra la sustancia </a:t>
            </a:r>
            <a:r>
              <a:rPr lang="es-PE" sz="1800" b="1"/>
              <a:t>sólida</a:t>
            </a:r>
            <a:r>
              <a:rPr lang="es-PE" sz="1800"/>
              <a:t>, se representan por el punto</a:t>
            </a:r>
            <a:r>
              <a:rPr lang="es-PE" sz="1800" b="1"/>
              <a:t>A</a:t>
            </a:r>
            <a:r>
              <a:rPr lang="es-PE" sz="1800"/>
              <a:t>, luego se la somete a una fuente constante de calor. Conforme se calienta la sustancia, sus moléculas van incrementando su contenido de energía cinetica hasta llegar al punto </a:t>
            </a:r>
            <a:r>
              <a:rPr lang="es-PE" sz="1800" b="1"/>
              <a:t>B</a:t>
            </a:r>
            <a:r>
              <a:rPr lang="es-PE" sz="1800"/>
              <a:t>, donde la energía recibida se transforma en energía potencial, manteniéndose constante el contenido de energía cinética, de modo que las moléculas van pasando al estado liquido, produciéndose la </a:t>
            </a:r>
            <a:r>
              <a:rPr lang="es-PE" sz="1800" b="1"/>
              <a:t>fusión</a:t>
            </a:r>
            <a:r>
              <a:rPr lang="es-PE" sz="1800"/>
              <a:t> del sólido. En el tramo </a:t>
            </a:r>
            <a:r>
              <a:rPr lang="es-PE" sz="1800" b="1"/>
              <a:t>BC</a:t>
            </a:r>
            <a:r>
              <a:rPr lang="es-PE" sz="1800"/>
              <a:t> se establece el equilibrio </a:t>
            </a:r>
            <a:r>
              <a:rPr lang="es-PE" sz="1800" b="1"/>
              <a:t>sólido</a:t>
            </a:r>
            <a:r>
              <a:rPr lang="es-PE" sz="1800"/>
              <a:t> - </a:t>
            </a:r>
            <a:r>
              <a:rPr lang="es-PE" sz="1800" b="1"/>
              <a:t>líquido</a:t>
            </a:r>
            <a:r>
              <a:rPr lang="es-PE" sz="1800"/>
              <a:t> y se mantiene constante la temperatura, que corresponde a la </a:t>
            </a:r>
            <a:r>
              <a:rPr lang="es-PE" sz="1800" b="1"/>
              <a:t>temperatura de fusión, T</a:t>
            </a:r>
            <a:r>
              <a:rPr lang="es-PE" sz="1800" b="1" baseline="-25000"/>
              <a:t>fus</a:t>
            </a:r>
            <a:r>
              <a:rPr lang="es-PE" sz="1800"/>
              <a:t>, de la sustancia, a la presión de trabajo. En este tramo, la cantidad de calor absorbido se denomina </a:t>
            </a:r>
            <a:r>
              <a:rPr lang="es-PE" sz="1800" b="1"/>
              <a:t>calor o entalpía de fusión, ΔH</a:t>
            </a:r>
            <a:r>
              <a:rPr lang="es-PE" sz="1800" b="1" baseline="-25000"/>
              <a:t>fus</a:t>
            </a:r>
            <a:r>
              <a:rPr lang="es-PE" sz="1800"/>
              <a:t>.</a:t>
            </a:r>
          </a:p>
          <a:p>
            <a:pPr marL="114300" indent="0">
              <a:buNone/>
            </a:pPr>
            <a:endParaRPr lang="es-PE" sz="1800"/>
          </a:p>
          <a:p>
            <a:pPr marL="114300" indent="0" algn="just">
              <a:buNone/>
            </a:pPr>
            <a:r>
              <a:rPr lang="es-PE" sz="1800"/>
              <a:t>En el punto </a:t>
            </a:r>
            <a:r>
              <a:rPr lang="es-PE" sz="1800" b="1"/>
              <a:t>C</a:t>
            </a:r>
            <a:r>
              <a:rPr lang="es-PE" sz="1800"/>
              <a:t>, todas las moléculas se encuentran en el estado </a:t>
            </a:r>
            <a:r>
              <a:rPr lang="es-PE" sz="1800" b="1"/>
              <a:t>líquido</a:t>
            </a:r>
            <a:r>
              <a:rPr lang="es-PE" sz="1800"/>
              <a:t> y nuevamente incrementan su contenido de energía cinética hasta llegar al punto </a:t>
            </a:r>
            <a:r>
              <a:rPr lang="es-PE" sz="1800" b="1"/>
              <a:t>D</a:t>
            </a:r>
            <a:r>
              <a:rPr lang="es-PE" sz="1800"/>
              <a:t>, donde el calor absorbido se transforma en energía potencial y se mantiene constante la energía cinética, estableciéndose el equilibrio </a:t>
            </a:r>
            <a:r>
              <a:rPr lang="es-PE" sz="1800" b="1"/>
              <a:t>líquido</a:t>
            </a:r>
            <a:r>
              <a:rPr lang="es-PE" sz="1800"/>
              <a:t> - </a:t>
            </a:r>
            <a:r>
              <a:rPr lang="es-PE" sz="1800" b="1"/>
              <a:t>vapor</a:t>
            </a:r>
            <a:r>
              <a:rPr lang="es-PE" sz="1800"/>
              <a:t> en el tramo </a:t>
            </a:r>
            <a:r>
              <a:rPr lang="es-PE" sz="1800" b="1"/>
              <a:t>DE</a:t>
            </a:r>
            <a:r>
              <a:rPr lang="es-PE" sz="1800"/>
              <a:t>, iniciándose la </a:t>
            </a:r>
            <a:r>
              <a:rPr lang="es-PE" sz="1800" b="1"/>
              <a:t>evaporación</a:t>
            </a:r>
            <a:r>
              <a:rPr lang="es-PE" sz="1800"/>
              <a:t> de la sustancia. La temperatura en éste intervalo se denomina </a:t>
            </a:r>
            <a:r>
              <a:rPr lang="es-PE" sz="1800" b="1"/>
              <a:t>temperatura de ebullición, T</a:t>
            </a:r>
            <a:r>
              <a:rPr lang="es-PE" sz="1800" b="1" baseline="-25000"/>
              <a:t>eb</a:t>
            </a:r>
            <a:r>
              <a:rPr lang="es-PE" sz="1800"/>
              <a:t>, de la sustancia a la presión de trabajo y la cantidad de calor absorbida se denomina </a:t>
            </a:r>
            <a:r>
              <a:rPr lang="es-PE" sz="1800" b="1"/>
              <a:t>calor o entalpía de vaporización, ΔH</a:t>
            </a:r>
            <a:r>
              <a:rPr lang="es-PE" sz="1800" b="1" baseline="-25000"/>
              <a:t>vap</a:t>
            </a:r>
            <a:r>
              <a:rPr lang="es-PE" sz="1800"/>
              <a:t>. En el punto </a:t>
            </a:r>
            <a:r>
              <a:rPr lang="es-PE" sz="1800" b="1"/>
              <a:t>E</a:t>
            </a:r>
            <a:r>
              <a:rPr lang="es-PE" sz="1800"/>
              <a:t>, toda la sustancia se encuentra en la fase vapor y el calor recibido se transforma en energía cinética, obteniendo en el punto </a:t>
            </a:r>
            <a:r>
              <a:rPr lang="es-PE" sz="1800" b="1"/>
              <a:t>F</a:t>
            </a:r>
            <a:r>
              <a:rPr lang="es-PE" sz="1800"/>
              <a:t>, el vapor sobrecalentado.</a:t>
            </a:r>
          </a:p>
          <a:p>
            <a:r>
              <a:rPr lang="es-PE" sz="1800"/>
              <a:t> </a:t>
            </a:r>
          </a:p>
          <a:p>
            <a:pPr marL="114300" indent="0">
              <a:buNone/>
            </a:pPr>
            <a:endParaRPr lang="es-PE" sz="1800"/>
          </a:p>
        </p:txBody>
      </p:sp>
    </p:spTree>
    <p:extLst>
      <p:ext uri="{BB962C8B-B14F-4D97-AF65-F5344CB8AC3E}">
        <p14:creationId xmlns:p14="http://schemas.microsoft.com/office/powerpoint/2010/main" val="39531788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fontScale="92500" lnSpcReduction="10000"/>
          </a:bodyPr>
          <a:lstStyle/>
          <a:p>
            <a:r>
              <a:rPr lang="es-PE"/>
              <a:t>Se denomina </a:t>
            </a:r>
            <a:r>
              <a:rPr lang="es-PE" b="1"/>
              <a:t>calor molar de fusión</a:t>
            </a:r>
            <a:r>
              <a:rPr lang="es-PE"/>
              <a:t>,</a:t>
            </a:r>
            <a:r>
              <a:rPr lang="es-PE" b="1"/>
              <a:t> ΔH</a:t>
            </a:r>
            <a:r>
              <a:rPr lang="es-PE" b="1" baseline="-25000"/>
              <a:t>fus</a:t>
            </a:r>
            <a:r>
              <a:rPr lang="es-PE"/>
              <a:t>, a la cantidad de energía necesaria, en kJ/mol, para </a:t>
            </a:r>
            <a:r>
              <a:rPr lang="es-PE" b="1"/>
              <a:t>fundir un mol </a:t>
            </a:r>
            <a:r>
              <a:rPr lang="es-PE"/>
              <a:t>de un determinado sólido. </a:t>
            </a:r>
          </a:p>
          <a:p>
            <a:r>
              <a:rPr lang="es-PE"/>
              <a:t> </a:t>
            </a:r>
          </a:p>
          <a:p>
            <a:r>
              <a:rPr lang="es-PE"/>
              <a:t>El</a:t>
            </a:r>
            <a:r>
              <a:rPr lang="es-PE" b="1"/>
              <a:t> calor molar de vaporización</a:t>
            </a:r>
            <a:r>
              <a:rPr lang="es-PE"/>
              <a:t>,</a:t>
            </a:r>
            <a:r>
              <a:rPr lang="es-PE" b="1"/>
              <a:t> ΔH</a:t>
            </a:r>
            <a:r>
              <a:rPr lang="es-PE" b="1" baseline="-25000"/>
              <a:t>vap</a:t>
            </a:r>
            <a:r>
              <a:rPr lang="es-PE"/>
              <a:t>, es la cantidad de energía necesaria, en kJ/mol, para </a:t>
            </a:r>
            <a:r>
              <a:rPr lang="es-PE" b="1"/>
              <a:t>evaporar un mol</a:t>
            </a:r>
            <a:r>
              <a:rPr lang="es-PE"/>
              <a:t> de un líquido determinado. </a:t>
            </a:r>
          </a:p>
          <a:p>
            <a:r>
              <a:rPr lang="es-PE"/>
              <a:t> </a:t>
            </a:r>
          </a:p>
          <a:p>
            <a:r>
              <a:rPr lang="es-PE"/>
              <a:t>El </a:t>
            </a:r>
            <a:r>
              <a:rPr lang="es-PE" b="1"/>
              <a:t>calor molar de sublimación</a:t>
            </a:r>
            <a:r>
              <a:rPr lang="es-PE"/>
              <a:t>,</a:t>
            </a:r>
            <a:r>
              <a:rPr lang="es-PE" b="1"/>
              <a:t> ΔH</a:t>
            </a:r>
            <a:r>
              <a:rPr lang="es-PE" b="1" baseline="-25000"/>
              <a:t>sub</a:t>
            </a:r>
            <a:r>
              <a:rPr lang="es-PE"/>
              <a:t>, es la cantidad de energía necesaria, en kJ/mol, para </a:t>
            </a:r>
            <a:r>
              <a:rPr lang="es-PE" b="1"/>
              <a:t>sublimar </a:t>
            </a:r>
            <a:r>
              <a:rPr lang="es-PE"/>
              <a:t>un mol de un determinado sólido. </a:t>
            </a:r>
          </a:p>
          <a:p>
            <a:r>
              <a:rPr lang="es-PE"/>
              <a:t> </a:t>
            </a:r>
          </a:p>
          <a:p>
            <a:pPr marL="114300" indent="0">
              <a:buNone/>
            </a:pPr>
            <a:endParaRPr lang="es-PE"/>
          </a:p>
        </p:txBody>
      </p:sp>
      <p:sp>
        <p:nvSpPr>
          <p:cNvPr id="4" name="1 Título"/>
          <p:cNvSpPr>
            <a:spLocks noGrp="1"/>
          </p:cNvSpPr>
          <p:nvPr>
            <p:ph type="title"/>
          </p:nvPr>
        </p:nvSpPr>
        <p:spPr>
          <a:xfrm>
            <a:off x="395536" y="188640"/>
            <a:ext cx="8260672" cy="1039427"/>
          </a:xfrm>
        </p:spPr>
        <p:txBody>
          <a:bodyPr>
            <a:normAutofit/>
          </a:bodyPr>
          <a:lstStyle/>
          <a:p>
            <a:r>
              <a:rPr lang="es-PE" smtClean="0"/>
              <a:t>Diagrama de Fases</a:t>
            </a:r>
            <a:endParaRPr lang="es-PE"/>
          </a:p>
        </p:txBody>
      </p:sp>
    </p:spTree>
    <p:extLst>
      <p:ext uri="{BB962C8B-B14F-4D97-AF65-F5344CB8AC3E}">
        <p14:creationId xmlns:p14="http://schemas.microsoft.com/office/powerpoint/2010/main" val="3953178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1772816"/>
            <a:ext cx="8640960" cy="4373563"/>
          </a:xfrm>
        </p:spPr>
        <p:txBody>
          <a:bodyPr>
            <a:normAutofit fontScale="92500" lnSpcReduction="20000"/>
          </a:bodyPr>
          <a:lstStyle/>
          <a:p>
            <a:pPr marL="114300" indent="0" algn="just">
              <a:buNone/>
            </a:pPr>
            <a:r>
              <a:rPr lang="es-PE"/>
              <a:t>Los diagramas de fase son gráficos que proporcionan información acerca de las condiciones de </a:t>
            </a:r>
            <a:r>
              <a:rPr lang="es-PE" b="1"/>
              <a:t>P </a:t>
            </a:r>
            <a:r>
              <a:rPr lang="es-PE"/>
              <a:t>y</a:t>
            </a:r>
            <a:r>
              <a:rPr lang="es-PE" b="1"/>
              <a:t> T</a:t>
            </a:r>
            <a:r>
              <a:rPr lang="es-PE"/>
              <a:t> en las cuales una sustancia puede existir en alguna(s) de sus tres fases, sólido, líquido o gas. Todo diagrama de fases presenta las siguientes características:</a:t>
            </a:r>
          </a:p>
          <a:p>
            <a:pPr marL="114300" indent="0" algn="just">
              <a:buNone/>
            </a:pPr>
            <a:r>
              <a:rPr lang="es-PE"/>
              <a:t>Es un diagrama </a:t>
            </a:r>
            <a:r>
              <a:rPr lang="es-PE" b="1"/>
              <a:t>presión</a:t>
            </a:r>
            <a:r>
              <a:rPr lang="es-PE"/>
              <a:t> versus </a:t>
            </a:r>
            <a:r>
              <a:rPr lang="es-PE" b="1"/>
              <a:t>temperatura</a:t>
            </a:r>
            <a:r>
              <a:rPr lang="es-PE"/>
              <a:t>.</a:t>
            </a:r>
          </a:p>
          <a:p>
            <a:pPr marL="114300" indent="0" algn="just">
              <a:buNone/>
            </a:pPr>
            <a:r>
              <a:rPr lang="es-PE"/>
              <a:t>Presenta un punto triple, </a:t>
            </a:r>
            <a:r>
              <a:rPr lang="es-PE" b="1"/>
              <a:t>A</a:t>
            </a:r>
            <a:r>
              <a:rPr lang="es-PE"/>
              <a:t>, donde las tres fases sólido, líquido y gas se encuentran en equilibrio.</a:t>
            </a:r>
          </a:p>
          <a:p>
            <a:pPr marL="114300" indent="0" algn="just">
              <a:buNone/>
            </a:pPr>
            <a:r>
              <a:rPr lang="es-PE"/>
              <a:t>Presenta un punto crítico, </a:t>
            </a:r>
            <a:r>
              <a:rPr lang="es-PE" b="1"/>
              <a:t>B</a:t>
            </a:r>
            <a:r>
              <a:rPr lang="es-PE"/>
              <a:t>, que es el extremo de la </a:t>
            </a:r>
            <a:r>
              <a:rPr lang="es-PE" b="1"/>
              <a:t>curva de presión de vapor</a:t>
            </a:r>
            <a:r>
              <a:rPr lang="es-PE"/>
              <a:t>. La temperatura en este punto se llama </a:t>
            </a:r>
            <a:r>
              <a:rPr lang="es-PE" b="1"/>
              <a:t>temperatura crítica</a:t>
            </a:r>
            <a:r>
              <a:rPr lang="es-PE"/>
              <a:t> y la presión se denomina </a:t>
            </a:r>
            <a:r>
              <a:rPr lang="es-PE" b="1"/>
              <a:t>presión crítica</a:t>
            </a:r>
            <a:r>
              <a:rPr lang="es-PE"/>
              <a:t>. A temperaturas mayores a la temperatura crítica una sustancia </a:t>
            </a:r>
            <a:r>
              <a:rPr lang="es-PE" b="1"/>
              <a:t>no se puede licuar</a:t>
            </a:r>
            <a:r>
              <a:rPr lang="es-PE"/>
              <a:t> (pasar de gas a líquido), independientemente de lo elevada que sea la presión</a:t>
            </a:r>
            <a:r>
              <a:rPr lang="es-PE" smtClean="0"/>
              <a:t>.</a:t>
            </a:r>
            <a:endParaRPr lang="es-PE"/>
          </a:p>
        </p:txBody>
      </p:sp>
      <p:sp>
        <p:nvSpPr>
          <p:cNvPr id="4" name="1 Título"/>
          <p:cNvSpPr>
            <a:spLocks noGrp="1"/>
          </p:cNvSpPr>
          <p:nvPr>
            <p:ph type="title"/>
          </p:nvPr>
        </p:nvSpPr>
        <p:spPr>
          <a:xfrm>
            <a:off x="426128" y="408372"/>
            <a:ext cx="8260672" cy="1039427"/>
          </a:xfrm>
        </p:spPr>
        <p:txBody>
          <a:bodyPr>
            <a:normAutofit/>
          </a:bodyPr>
          <a:lstStyle/>
          <a:p>
            <a:r>
              <a:rPr lang="es-PE" smtClean="0"/>
              <a:t>Diagrama de Fases</a:t>
            </a:r>
            <a:endParaRPr lang="es-PE"/>
          </a:p>
        </p:txBody>
      </p:sp>
    </p:spTree>
    <p:extLst>
      <p:ext uri="{BB962C8B-B14F-4D97-AF65-F5344CB8AC3E}">
        <p14:creationId xmlns:p14="http://schemas.microsoft.com/office/powerpoint/2010/main" val="12909382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270" y="260648"/>
            <a:ext cx="8640960"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270" y="4343878"/>
            <a:ext cx="2400300" cy="249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4132" y="4340011"/>
            <a:ext cx="2152650" cy="2317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6782" y="4340011"/>
            <a:ext cx="4129173"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84902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843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1844824"/>
            <a:ext cx="8336311"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1 Título"/>
          <p:cNvSpPr>
            <a:spLocks noGrp="1"/>
          </p:cNvSpPr>
          <p:nvPr>
            <p:ph type="title"/>
          </p:nvPr>
        </p:nvSpPr>
        <p:spPr>
          <a:xfrm>
            <a:off x="426128" y="408372"/>
            <a:ext cx="8260672" cy="1039427"/>
          </a:xfrm>
        </p:spPr>
        <p:txBody>
          <a:bodyPr>
            <a:normAutofit/>
          </a:bodyPr>
          <a:lstStyle/>
          <a:p>
            <a:r>
              <a:rPr lang="es-PE" smtClean="0"/>
              <a:t>Diagrama de Fases</a:t>
            </a:r>
            <a:endParaRPr lang="es-PE"/>
          </a:p>
        </p:txBody>
      </p:sp>
    </p:spTree>
    <p:extLst>
      <p:ext uri="{BB962C8B-B14F-4D97-AF65-F5344CB8AC3E}">
        <p14:creationId xmlns:p14="http://schemas.microsoft.com/office/powerpoint/2010/main" val="569043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pPr marL="114300" indent="0" algn="just">
              <a:buNone/>
            </a:pPr>
            <a:r>
              <a:rPr lang="es-PE" dirty="0"/>
              <a:t>Los diagramas de fase permiten </a:t>
            </a:r>
            <a:r>
              <a:rPr lang="es-PE" b="1" dirty="0"/>
              <a:t>predecir los cambios</a:t>
            </a:r>
            <a:r>
              <a:rPr lang="es-PE" dirty="0"/>
              <a:t> de punto de fusión, punto de ebullición y punto de sublimación de una sustancia, debido a las </a:t>
            </a:r>
            <a:r>
              <a:rPr lang="es-PE" b="1" dirty="0"/>
              <a:t>variaciones de la presión externa</a:t>
            </a:r>
            <a:r>
              <a:rPr lang="es-PE" dirty="0"/>
              <a:t>.</a:t>
            </a:r>
          </a:p>
          <a:p>
            <a:pPr marL="114300" indent="0" algn="just">
              <a:buNone/>
            </a:pPr>
            <a:endParaRPr lang="es-PE" dirty="0"/>
          </a:p>
          <a:p>
            <a:pPr marL="114300" indent="0" algn="just">
              <a:buNone/>
            </a:pPr>
            <a:r>
              <a:rPr lang="es-PE" dirty="0"/>
              <a:t>También se pueden anticipar las direcciones de las transiciones de las fases producidas por los cambios de temperatura y presión.</a:t>
            </a:r>
          </a:p>
          <a:p>
            <a:pPr marL="114300" indent="0" algn="just">
              <a:buNone/>
            </a:pPr>
            <a:endParaRPr lang="es-PE" dirty="0"/>
          </a:p>
        </p:txBody>
      </p:sp>
    </p:spTree>
    <p:extLst>
      <p:ext uri="{BB962C8B-B14F-4D97-AF65-F5344CB8AC3E}">
        <p14:creationId xmlns:p14="http://schemas.microsoft.com/office/powerpoint/2010/main" val="1866075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404664"/>
            <a:ext cx="8592852"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30779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04664"/>
            <a:ext cx="8382319"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69585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04664"/>
            <a:ext cx="8302536"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6310752" y="3543399"/>
            <a:ext cx="2459328" cy="923330"/>
          </a:xfrm>
          <a:prstGeom prst="rect">
            <a:avLst/>
          </a:prstGeom>
          <a:noFill/>
        </p:spPr>
        <p:txBody>
          <a:bodyPr wrap="none" rtlCol="0">
            <a:spAutoFit/>
          </a:bodyPr>
          <a:lstStyle/>
          <a:p>
            <a:r>
              <a:rPr lang="es-PE" dirty="0" smtClean="0"/>
              <a:t>F: Fase</a:t>
            </a:r>
          </a:p>
          <a:p>
            <a:r>
              <a:rPr lang="es-PE" dirty="0" smtClean="0"/>
              <a:t>L: Grado de libertad</a:t>
            </a:r>
          </a:p>
          <a:p>
            <a:r>
              <a:rPr lang="es-PE" dirty="0" smtClean="0"/>
              <a:t>C: componentes</a:t>
            </a:r>
            <a:endParaRPr lang="es-PE" dirty="0"/>
          </a:p>
        </p:txBody>
      </p:sp>
    </p:spTree>
    <p:extLst>
      <p:ext uri="{BB962C8B-B14F-4D97-AF65-F5344CB8AC3E}">
        <p14:creationId xmlns:p14="http://schemas.microsoft.com/office/powerpoint/2010/main" val="3138237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1" y="764704"/>
            <a:ext cx="7920881"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6314488" y="548680"/>
            <a:ext cx="2513830" cy="923330"/>
          </a:xfrm>
          <a:prstGeom prst="rect">
            <a:avLst/>
          </a:prstGeom>
          <a:noFill/>
        </p:spPr>
        <p:txBody>
          <a:bodyPr wrap="none" rtlCol="0">
            <a:spAutoFit/>
          </a:bodyPr>
          <a:lstStyle/>
          <a:p>
            <a:r>
              <a:rPr lang="es-PE" dirty="0"/>
              <a:t>P</a:t>
            </a:r>
            <a:r>
              <a:rPr lang="es-PE" dirty="0" smtClean="0"/>
              <a:t>: Fase</a:t>
            </a:r>
          </a:p>
          <a:p>
            <a:r>
              <a:rPr lang="es-PE" dirty="0"/>
              <a:t>V</a:t>
            </a:r>
            <a:r>
              <a:rPr lang="es-PE" dirty="0" smtClean="0"/>
              <a:t>: Grado de libertad</a:t>
            </a:r>
          </a:p>
          <a:p>
            <a:r>
              <a:rPr lang="es-PE" dirty="0" smtClean="0"/>
              <a:t>C: componentes</a:t>
            </a:r>
            <a:endParaRPr lang="es-PE" dirty="0"/>
          </a:p>
        </p:txBody>
      </p:sp>
    </p:spTree>
    <p:extLst>
      <p:ext uri="{BB962C8B-B14F-4D97-AF65-F5344CB8AC3E}">
        <p14:creationId xmlns:p14="http://schemas.microsoft.com/office/powerpoint/2010/main" val="4069177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60648"/>
            <a:ext cx="8714574"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87713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76672"/>
            <a:ext cx="8395811"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09713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578" y="2348880"/>
            <a:ext cx="7848872" cy="408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408550" y="476672"/>
            <a:ext cx="8352928" cy="1754326"/>
          </a:xfrm>
          <a:prstGeom prst="rect">
            <a:avLst/>
          </a:prstGeom>
          <a:solidFill>
            <a:schemeClr val="bg2">
              <a:lumMod val="90000"/>
            </a:schemeClr>
          </a:solidFill>
        </p:spPr>
        <p:txBody>
          <a:bodyPr wrap="square">
            <a:spAutoFit/>
          </a:bodyPr>
          <a:lstStyle/>
          <a:p>
            <a:pPr marL="114300" indent="0" algn="just">
              <a:buNone/>
            </a:pPr>
            <a:r>
              <a:rPr lang="es-PE" smtClean="0"/>
              <a:t>Si analizamos el diagrama de fase para el agua, H</a:t>
            </a:r>
            <a:r>
              <a:rPr lang="es-PE" baseline="-25000" smtClean="0"/>
              <a:t>2</a:t>
            </a:r>
            <a:r>
              <a:rPr lang="es-PE" smtClean="0"/>
              <a:t>O, observamos que al </a:t>
            </a:r>
            <a:r>
              <a:rPr lang="es-PE" b="1" smtClean="0"/>
              <a:t>aumentar la presión</a:t>
            </a:r>
            <a:r>
              <a:rPr lang="es-PE" smtClean="0"/>
              <a:t> por encima de 1 atm,</a:t>
            </a:r>
            <a:r>
              <a:rPr lang="es-PE" b="1" smtClean="0"/>
              <a:t>aumenta el punto de ebullición</a:t>
            </a:r>
            <a:r>
              <a:rPr lang="es-PE" smtClean="0"/>
              <a:t> y </a:t>
            </a:r>
            <a:r>
              <a:rPr lang="es-PE" b="1" smtClean="0"/>
              <a:t>disminuye el punto de fusión</a:t>
            </a:r>
            <a:r>
              <a:rPr lang="es-PE" smtClean="0"/>
              <a:t>. Por su parte, una </a:t>
            </a:r>
            <a:r>
              <a:rPr lang="es-PE" b="1" smtClean="0"/>
              <a:t>disminución en la presión</a:t>
            </a:r>
            <a:r>
              <a:rPr lang="es-PE" smtClean="0"/>
              <a:t>, produce un </a:t>
            </a:r>
            <a:r>
              <a:rPr lang="es-PE" b="1" smtClean="0"/>
              <a:t>punto de ebullición menor</a:t>
            </a:r>
            <a:r>
              <a:rPr lang="es-PE" smtClean="0"/>
              <a:t> e </a:t>
            </a:r>
            <a:r>
              <a:rPr lang="es-PE" b="1" smtClean="0"/>
              <a:t>incrementa el punto de fusión</a:t>
            </a:r>
            <a:r>
              <a:rPr lang="es-PE" smtClean="0"/>
              <a:t>.</a:t>
            </a:r>
          </a:p>
          <a:p>
            <a:pPr marL="114300" indent="0" algn="just">
              <a:buNone/>
            </a:pPr>
            <a:endParaRPr lang="es-PE"/>
          </a:p>
        </p:txBody>
      </p:sp>
    </p:spTree>
    <p:extLst>
      <p:ext uri="{BB962C8B-B14F-4D97-AF65-F5344CB8AC3E}">
        <p14:creationId xmlns:p14="http://schemas.microsoft.com/office/powerpoint/2010/main" val="34822179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476671"/>
            <a:ext cx="8280920" cy="611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6110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5" y="476672"/>
            <a:ext cx="8597927"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9805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a:t>Propiedades </a:t>
            </a:r>
            <a:r>
              <a:rPr lang="es-PE" dirty="0" err="1"/>
              <a:t>crÍticas</a:t>
            </a:r>
            <a:endParaRPr lang="es-PE" dirty="0"/>
          </a:p>
        </p:txBody>
      </p:sp>
      <p:sp>
        <p:nvSpPr>
          <p:cNvPr id="3" name="2 Marcador de contenido"/>
          <p:cNvSpPr>
            <a:spLocks noGrp="1"/>
          </p:cNvSpPr>
          <p:nvPr>
            <p:ph idx="1"/>
          </p:nvPr>
        </p:nvSpPr>
        <p:spPr/>
        <p:txBody>
          <a:bodyPr/>
          <a:lstStyle/>
          <a:p>
            <a:pPr marL="114300" indent="0" algn="just">
              <a:buNone/>
            </a:pPr>
            <a:r>
              <a:rPr lang="es-PE"/>
              <a:t>Cuando un fluido se somete a condiciones por encima de su presión y temperatura críticas, se encuentra en su estado SUPERCRÍTICO. En este estado, la línea de separación de fases líquido-gas se interrumpe. Esto implica la formación de una sola fase (fig. 1) en la que el fluido tiene propiedades intermedias entre las de un líquido y las de un gas: así pues, mientras se mantiene una gran difusividad (propia de los gases), se consigue una alta densidad (cercana a la de los líquidos). </a:t>
            </a:r>
          </a:p>
        </p:txBody>
      </p:sp>
    </p:spTree>
    <p:extLst>
      <p:ext uri="{BB962C8B-B14F-4D97-AF65-F5344CB8AC3E}">
        <p14:creationId xmlns:p14="http://schemas.microsoft.com/office/powerpoint/2010/main" val="6320215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a:t>Propiedades </a:t>
            </a:r>
            <a:r>
              <a:rPr lang="es-PE" dirty="0" err="1"/>
              <a:t>crÍticas</a:t>
            </a:r>
            <a:endParaRPr lang="es-PE" dirty="0"/>
          </a:p>
        </p:txBody>
      </p:sp>
      <p:sp>
        <p:nvSpPr>
          <p:cNvPr id="3" name="2 Marcador de contenido"/>
          <p:cNvSpPr>
            <a:spLocks noGrp="1"/>
          </p:cNvSpPr>
          <p:nvPr>
            <p:ph idx="1"/>
          </p:nvPr>
        </p:nvSpPr>
        <p:spPr/>
        <p:txBody>
          <a:bodyPr/>
          <a:lstStyle/>
          <a:p>
            <a:pPr marL="114300" indent="0" algn="just">
              <a:buNone/>
            </a:pPr>
            <a:r>
              <a:rPr lang="es-PE" smtClean="0"/>
              <a:t>Alto rango de densidad:</a:t>
            </a:r>
          </a:p>
          <a:p>
            <a:pPr marL="114300" indent="0" algn="just">
              <a:buNone/>
            </a:pPr>
            <a:r>
              <a:rPr lang="es-PE"/>
              <a:t>Al igual que los gases, la densidad de los FSC varía enormemente con la presión y la temperatura, aunque se alcanzan densidades muy cercanas a las de los líquidos. Así pues la propiedad más característica de los fluidos supercríticos es el amplio rango de altas densidades que pueden adoptar dependiendo de las condiciones de presión y/o temperatura (a diferencia de los líquidos que son prácticamente incompresibles y de los gases que poseen densidades siempre muy bajas). </a:t>
            </a:r>
          </a:p>
        </p:txBody>
      </p:sp>
    </p:spTree>
    <p:extLst>
      <p:ext uri="{BB962C8B-B14F-4D97-AF65-F5344CB8AC3E}">
        <p14:creationId xmlns:p14="http://schemas.microsoft.com/office/powerpoint/2010/main" val="12295153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a:t>Propiedades </a:t>
            </a:r>
            <a:r>
              <a:rPr lang="es-PE" dirty="0" err="1"/>
              <a:t>crÍticas</a:t>
            </a:r>
            <a:endParaRPr lang="es-PE" dirty="0"/>
          </a:p>
        </p:txBody>
      </p:sp>
      <p:sp>
        <p:nvSpPr>
          <p:cNvPr id="3" name="2 Marcador de contenido"/>
          <p:cNvSpPr>
            <a:spLocks noGrp="1"/>
          </p:cNvSpPr>
          <p:nvPr>
            <p:ph idx="1"/>
          </p:nvPr>
        </p:nvSpPr>
        <p:spPr>
          <a:xfrm>
            <a:off x="457200" y="1196752"/>
            <a:ext cx="8229600" cy="5400600"/>
          </a:xfrm>
        </p:spPr>
        <p:txBody>
          <a:bodyPr>
            <a:normAutofit fontScale="92500"/>
          </a:bodyPr>
          <a:lstStyle/>
          <a:p>
            <a:pPr marL="114300" indent="0">
              <a:buNone/>
            </a:pPr>
            <a:r>
              <a:rPr lang="es-PE" b="1" dirty="0" smtClean="0">
                <a:solidFill>
                  <a:schemeClr val="tx1"/>
                </a:solidFill>
              </a:rPr>
              <a:t>Ventajas:</a:t>
            </a:r>
          </a:p>
          <a:p>
            <a:pPr marL="114300" indent="0" algn="just">
              <a:buNone/>
            </a:pPr>
            <a:r>
              <a:rPr lang="es-PE" dirty="0"/>
              <a:t>Utiliza condiciones suaves (especialmente importante en compuestos termolábiles) Mayor pureza del extracto: el </a:t>
            </a:r>
            <a:r>
              <a:rPr lang="es-PE" dirty="0" smtClean="0"/>
              <a:t>CO</a:t>
            </a:r>
            <a:r>
              <a:rPr lang="es-PE" baseline="-25000" dirty="0" smtClean="0"/>
              <a:t>2</a:t>
            </a:r>
            <a:r>
              <a:rPr lang="es-PE" dirty="0" smtClean="0"/>
              <a:t> </a:t>
            </a:r>
            <a:r>
              <a:rPr lang="es-PE" dirty="0"/>
              <a:t>al convertirse en gas se elimina prácticamente por completo sin dejar residuos en el extracto. Además es inocuo, a diferencia de la mayoría de disolventes industriales. Mayor rendimiento del proceso: el </a:t>
            </a:r>
            <a:r>
              <a:rPr lang="es-PE" dirty="0" smtClean="0"/>
              <a:t>CO</a:t>
            </a:r>
            <a:r>
              <a:rPr lang="es-PE" baseline="-25000" dirty="0" smtClean="0"/>
              <a:t>2</a:t>
            </a:r>
            <a:r>
              <a:rPr lang="es-PE" dirty="0" smtClean="0"/>
              <a:t> </a:t>
            </a:r>
            <a:r>
              <a:rPr lang="es-PE" dirty="0"/>
              <a:t>supercrítico penetra mejor en el interior de la matriz; además el soluto, una vez extraído, se recupera totalmente (su solubilidad en el gas es nula) La modulación del poder </a:t>
            </a:r>
            <a:r>
              <a:rPr lang="es-PE" dirty="0" err="1"/>
              <a:t>solvatante</a:t>
            </a:r>
            <a:r>
              <a:rPr lang="es-PE" dirty="0"/>
              <a:t> permite la extracción y recuperación selectiva de diferentes productos. Respeto al medio ambiente: evita el uso de disolventes clorados y no produce efluentes que deban tratarse posteriormente.</a:t>
            </a:r>
          </a:p>
        </p:txBody>
      </p:sp>
    </p:spTree>
    <p:extLst>
      <p:ext uri="{BB962C8B-B14F-4D97-AF65-F5344CB8AC3E}">
        <p14:creationId xmlns:p14="http://schemas.microsoft.com/office/powerpoint/2010/main" val="28046686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t>Aplicaciones</a:t>
            </a:r>
            <a:endParaRPr lang="es-PE"/>
          </a:p>
        </p:txBody>
      </p:sp>
      <p:sp>
        <p:nvSpPr>
          <p:cNvPr id="3" name="2 Marcador de contenido"/>
          <p:cNvSpPr>
            <a:spLocks noGrp="1"/>
          </p:cNvSpPr>
          <p:nvPr>
            <p:ph idx="1"/>
          </p:nvPr>
        </p:nvSpPr>
        <p:spPr>
          <a:xfrm>
            <a:off x="251520" y="1752600"/>
            <a:ext cx="8435280" cy="4772744"/>
          </a:xfrm>
        </p:spPr>
        <p:txBody>
          <a:bodyPr>
            <a:normAutofit fontScale="85000" lnSpcReduction="10000"/>
          </a:bodyPr>
          <a:lstStyle/>
          <a:p>
            <a:pPr marL="114300" indent="0" algn="just">
              <a:buNone/>
            </a:pPr>
            <a:r>
              <a:rPr lang="es-PE" dirty="0"/>
              <a:t>Dada la relación directa entre la densidad de un fluido con su poder </a:t>
            </a:r>
            <a:r>
              <a:rPr lang="es-PE" dirty="0" err="1"/>
              <a:t>solvatante</a:t>
            </a:r>
            <a:r>
              <a:rPr lang="es-PE" dirty="0"/>
              <a:t>, tenemos que los fluidos supercríticos pueden variar enormemente su capacidad de solvatación mediante pequeñas variaciones en la presión y/o temperatura. Teniendo en cuenta estas características, los FSC se convierten en disolventes ideales puesto que su enorme </a:t>
            </a:r>
            <a:r>
              <a:rPr lang="es-PE" dirty="0" err="1"/>
              <a:t>difusividad</a:t>
            </a:r>
            <a:r>
              <a:rPr lang="es-PE" dirty="0"/>
              <a:t> les permite penetrar perfectamente a través de matrices porosas y su capacidad de solvatación modulable les permite una gran versatilidad y selectividad según las condiciones de presión y temperatura a las que se sometan. Sus aplicaciones principales son pues</a:t>
            </a:r>
            <a:r>
              <a:rPr lang="es-PE" b="1" dirty="0">
                <a:solidFill>
                  <a:srgbClr val="FF0000"/>
                </a:solidFill>
              </a:rPr>
              <a:t>: extracción (especialmente de productos naturales): </a:t>
            </a:r>
            <a:r>
              <a:rPr lang="es-PE" dirty="0"/>
              <a:t>no deja residuos, se obtienen extractos de alta pureza y no requiere altas temperaturas precipitación: obtención de cristales con morfología muy uniforme, alta pureza y libres de residuos de disolvente medio de reacción: la existencia de una sola fase permite una óptima transferencia de masa y de energía.</a:t>
            </a:r>
          </a:p>
        </p:txBody>
      </p:sp>
    </p:spTree>
    <p:extLst>
      <p:ext uri="{BB962C8B-B14F-4D97-AF65-F5344CB8AC3E}">
        <p14:creationId xmlns:p14="http://schemas.microsoft.com/office/powerpoint/2010/main" val="10895703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t>Propiedades crÍticas</a:t>
            </a:r>
            <a:endParaRPr lang="es-PE"/>
          </a:p>
        </p:txBody>
      </p:sp>
      <p:sp>
        <p:nvSpPr>
          <p:cNvPr id="3" name="2 Marcador de contenido"/>
          <p:cNvSpPr>
            <a:spLocks noGrp="1"/>
          </p:cNvSpPr>
          <p:nvPr>
            <p:ph idx="1"/>
          </p:nvPr>
        </p:nvSpPr>
        <p:spPr/>
        <p:txBody>
          <a:bodyPr/>
          <a:lstStyle/>
          <a:p>
            <a:endParaRPr lang="es-PE"/>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556792"/>
            <a:ext cx="8496944"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74183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834" y="3356992"/>
            <a:ext cx="5383012"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834" y="1323827"/>
            <a:ext cx="847462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1 Título"/>
          <p:cNvSpPr>
            <a:spLocks noGrp="1"/>
          </p:cNvSpPr>
          <p:nvPr>
            <p:ph type="title"/>
          </p:nvPr>
        </p:nvSpPr>
        <p:spPr>
          <a:xfrm>
            <a:off x="426128" y="408372"/>
            <a:ext cx="8260672" cy="1039427"/>
          </a:xfrm>
        </p:spPr>
        <p:txBody>
          <a:bodyPr/>
          <a:lstStyle/>
          <a:p>
            <a:r>
              <a:rPr lang="es-PE" smtClean="0"/>
              <a:t>Propiedades crÍticas</a:t>
            </a:r>
            <a:endParaRPr lang="es-PE"/>
          </a:p>
        </p:txBody>
      </p:sp>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5763" y="3340051"/>
            <a:ext cx="3306717" cy="319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94314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476671"/>
            <a:ext cx="8640960" cy="605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7743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548680"/>
            <a:ext cx="6336704" cy="6128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4084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normAutofit/>
          </a:bodyPr>
          <a:lstStyle/>
          <a:p>
            <a:pPr marL="114300" indent="0" algn="just">
              <a:buNone/>
            </a:pPr>
            <a:r>
              <a:rPr lang="es-PE" b="1" smtClean="0"/>
              <a:t>Extracción</a:t>
            </a:r>
            <a:r>
              <a:rPr lang="es-PE" smtClean="0"/>
              <a:t>: Los </a:t>
            </a:r>
            <a:r>
              <a:rPr lang="es-PE"/>
              <a:t>FSC presentan ventajas en los procesos de extracción, ya que al comportarse como un líquido facilita la disolución de los solutos, a la vez que, su comportamiento como gas permite una fácil separación de la matriz. Esto conlleva un proceso de extracción más rápido, eficiente y selectivo que en el caso de la extracción líquido-líquido. Además, se pueden usar "disolventes verdes" como el CO</a:t>
            </a:r>
            <a:r>
              <a:rPr lang="es-PE" baseline="-25000"/>
              <a:t>2</a:t>
            </a:r>
            <a:r>
              <a:rPr lang="es-PE"/>
              <a:t> evitando el uso de los habituales disolventes clorados de las extracciones líquido-líquido</a:t>
            </a:r>
            <a:r>
              <a:rPr lang="es-PE" smtClean="0"/>
              <a:t>.</a:t>
            </a:r>
            <a:endParaRPr lang="es-PE"/>
          </a:p>
        </p:txBody>
      </p:sp>
      <p:sp>
        <p:nvSpPr>
          <p:cNvPr id="4" name="1 Título"/>
          <p:cNvSpPr>
            <a:spLocks noGrp="1"/>
          </p:cNvSpPr>
          <p:nvPr>
            <p:ph type="title"/>
          </p:nvPr>
        </p:nvSpPr>
        <p:spPr>
          <a:xfrm>
            <a:off x="426128" y="408372"/>
            <a:ext cx="8260672" cy="1039427"/>
          </a:xfrm>
        </p:spPr>
        <p:txBody>
          <a:bodyPr/>
          <a:lstStyle/>
          <a:p>
            <a:r>
              <a:rPr lang="es-PE" smtClean="0"/>
              <a:t>Propiedades crÍticas</a:t>
            </a:r>
            <a:endParaRPr lang="es-PE"/>
          </a:p>
        </p:txBody>
      </p:sp>
    </p:spTree>
    <p:extLst>
      <p:ext uri="{BB962C8B-B14F-4D97-AF65-F5344CB8AC3E}">
        <p14:creationId xmlns:p14="http://schemas.microsoft.com/office/powerpoint/2010/main" val="25840151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838" y="476672"/>
            <a:ext cx="6809513"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47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a:xfrm>
            <a:off x="4860032" y="260649"/>
            <a:ext cx="4104456" cy="5400599"/>
          </a:xfrm>
          <a:solidFill>
            <a:schemeClr val="bg1"/>
          </a:solidFill>
        </p:spPr>
        <p:txBody>
          <a:bodyPr>
            <a:normAutofit fontScale="70000" lnSpcReduction="20000"/>
          </a:bodyPr>
          <a:lstStyle/>
          <a:p>
            <a:pPr marL="114300" indent="0" algn="just">
              <a:buNone/>
            </a:pPr>
            <a:r>
              <a:rPr lang="es-PE" sz="2900" smtClean="0"/>
              <a:t>La</a:t>
            </a:r>
            <a:r>
              <a:rPr lang="es-PE" sz="2900"/>
              <a:t> </a:t>
            </a:r>
            <a:r>
              <a:rPr lang="es-PE" sz="2900" b="1"/>
              <a:t>tensión superficial </a:t>
            </a:r>
            <a:r>
              <a:rPr lang="es-PE" sz="2900"/>
              <a:t>es la fuerza con que son atraídas las moléculas de la superficie de un líquido para llevarlas al interior y así disminuir el área superficial.</a:t>
            </a:r>
          </a:p>
          <a:p>
            <a:pPr marL="114300" indent="0" algn="just">
              <a:buNone/>
            </a:pPr>
            <a:endParaRPr lang="es-PE" sz="2900"/>
          </a:p>
          <a:p>
            <a:pPr marL="114300" indent="0" algn="just">
              <a:buNone/>
            </a:pPr>
            <a:r>
              <a:rPr lang="es-PE" sz="2900"/>
              <a:t>Como se puede observar en la imagen del lado izquierdo, una molécula en la superficie de un líquido, es atraída hacia el interior del mismo, debido a las fuerzas de atracción intermoleculares que ejercen sólo las moleculas que la rodean por debajo de ella y las que se encuentran a su alrededor en el mismo plano, por debajo de la superficie</a:t>
            </a:r>
            <a:r>
              <a:rPr lang="es-PE" sz="2900" smtClean="0"/>
              <a:t>.</a:t>
            </a:r>
            <a:endParaRPr lang="es-PE"/>
          </a:p>
        </p:txBody>
      </p:sp>
      <p:pic>
        <p:nvPicPr>
          <p:cNvPr id="6146" name="Picture 2" descr="http://corinto.pucp.edu.pe/quimicageneral/sites/corinto.pucp.edu.pe.quimicageneral/files/images/unidad5/tension-superfici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71" y="260647"/>
            <a:ext cx="4686261" cy="5128439"/>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173771" y="5389087"/>
            <a:ext cx="8729113" cy="1015663"/>
          </a:xfrm>
          <a:prstGeom prst="rect">
            <a:avLst/>
          </a:prstGeom>
        </p:spPr>
        <p:txBody>
          <a:bodyPr wrap="square">
            <a:spAutoFit/>
          </a:bodyPr>
          <a:lstStyle/>
          <a:p>
            <a:pPr marL="114300" indent="0" algn="just">
              <a:buNone/>
            </a:pPr>
            <a:r>
              <a:rPr lang="es-PE" sz="2000" smtClean="0"/>
              <a:t>A diferencia de una molécula que se encuentra en el cuerpo del líquido, la cual es atraída por las fuerzas intermoleculares que ejercen todas las moléculas que la rodean, en todos los sentidos.</a:t>
            </a:r>
            <a:endParaRPr lang="es-PE" sz="2000"/>
          </a:p>
        </p:txBody>
      </p:sp>
    </p:spTree>
    <p:extLst>
      <p:ext uri="{BB962C8B-B14F-4D97-AF65-F5344CB8AC3E}">
        <p14:creationId xmlns:p14="http://schemas.microsoft.com/office/powerpoint/2010/main" val="18689716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95416" y="260648"/>
            <a:ext cx="8260672" cy="1039427"/>
          </a:xfrm>
        </p:spPr>
        <p:txBody>
          <a:bodyPr/>
          <a:lstStyle/>
          <a:p>
            <a:r>
              <a:rPr lang="es-PE" dirty="0" smtClean="0"/>
              <a:t>Ejercicios</a:t>
            </a:r>
            <a:endParaRPr lang="es-PE" dirty="0"/>
          </a:p>
        </p:txBody>
      </p:sp>
      <p:sp>
        <p:nvSpPr>
          <p:cNvPr id="3" name="2 Marcador de contenido"/>
          <p:cNvSpPr>
            <a:spLocks noGrp="1"/>
          </p:cNvSpPr>
          <p:nvPr>
            <p:ph idx="1"/>
          </p:nvPr>
        </p:nvSpPr>
        <p:spPr>
          <a:xfrm>
            <a:off x="683568" y="1916832"/>
            <a:ext cx="3888432" cy="4373563"/>
          </a:xfrm>
        </p:spPr>
        <p:txBody>
          <a:bodyPr/>
          <a:lstStyle/>
          <a:p>
            <a:endParaRPr lang="es-PE"/>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196752"/>
            <a:ext cx="8460432" cy="4906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6309320"/>
            <a:ext cx="68103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05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a:t>Ejercicios</a:t>
            </a:r>
          </a:p>
        </p:txBody>
      </p:sp>
      <p:sp>
        <p:nvSpPr>
          <p:cNvPr id="3" name="2 Marcador de contenido"/>
          <p:cNvSpPr>
            <a:spLocks noGrp="1"/>
          </p:cNvSpPr>
          <p:nvPr>
            <p:ph idx="1"/>
          </p:nvPr>
        </p:nvSpPr>
        <p:spPr>
          <a:xfrm>
            <a:off x="457200" y="1752600"/>
            <a:ext cx="4762872" cy="4373563"/>
          </a:xfrm>
        </p:spPr>
        <p:txBody>
          <a:bodyPr>
            <a:normAutofit lnSpcReduction="10000"/>
          </a:bodyPr>
          <a:lstStyle/>
          <a:p>
            <a:pPr marL="114300" indent="0">
              <a:buNone/>
            </a:pPr>
            <a:r>
              <a:rPr lang="es-PE" dirty="0"/>
              <a:t>El diagrama de fases del helio se </a:t>
            </a:r>
            <a:r>
              <a:rPr lang="es-PE" dirty="0" smtClean="0"/>
              <a:t>muestra</a:t>
            </a:r>
          </a:p>
          <a:p>
            <a:r>
              <a:rPr lang="es-PE" dirty="0" smtClean="0"/>
              <a:t> ¿</a:t>
            </a:r>
            <a:r>
              <a:rPr lang="es-PE" dirty="0"/>
              <a:t>Cuál es la temperatura a la cual el súper fluido de helio-II puede existir? </a:t>
            </a:r>
          </a:p>
          <a:p>
            <a:pPr lvl="0"/>
            <a:r>
              <a:rPr lang="es-PE" dirty="0"/>
              <a:t>¿Cuál es la presión mínima a la cual helio </a:t>
            </a:r>
            <a:r>
              <a:rPr lang="es-PE" dirty="0" smtClean="0"/>
              <a:t>sólido </a:t>
            </a:r>
            <a:r>
              <a:rPr lang="es-PE" dirty="0"/>
              <a:t>puede existir</a:t>
            </a:r>
          </a:p>
          <a:p>
            <a:pPr lvl="0"/>
            <a:r>
              <a:rPr lang="es-PE" dirty="0"/>
              <a:t>¿Cuál es el punto de ebullición normal del helio-I?</a:t>
            </a:r>
          </a:p>
          <a:p>
            <a:pPr lvl="0"/>
            <a:r>
              <a:rPr lang="es-PE" dirty="0"/>
              <a:t>¿Puede el helio </a:t>
            </a:r>
            <a:r>
              <a:rPr lang="es-PE" dirty="0" smtClean="0"/>
              <a:t>sólido </a:t>
            </a:r>
            <a:r>
              <a:rPr lang="es-PE" dirty="0"/>
              <a:t>sublimarse?</a:t>
            </a:r>
          </a:p>
          <a:p>
            <a:pPr marL="114300" indent="0">
              <a:buNone/>
            </a:pPr>
            <a:endParaRPr lang="es-PE" dirty="0"/>
          </a:p>
        </p:txBody>
      </p:sp>
      <p:pic>
        <p:nvPicPr>
          <p:cNvPr id="4" name="3 Imagen"/>
          <p:cNvPicPr/>
          <p:nvPr/>
        </p:nvPicPr>
        <p:blipFill rotWithShape="1">
          <a:blip r:embed="rId2" cstate="print">
            <a:extLst>
              <a:ext uri="{28A0092B-C50C-407E-A947-70E740481C1C}">
                <a14:useLocalDpi xmlns:a14="http://schemas.microsoft.com/office/drawing/2010/main" val="0"/>
              </a:ext>
            </a:extLst>
          </a:blip>
          <a:srcRect l="5264" r="8684"/>
          <a:stretch/>
        </p:blipFill>
        <p:spPr bwMode="auto">
          <a:xfrm>
            <a:off x="5364088" y="1967098"/>
            <a:ext cx="3384376" cy="3672408"/>
          </a:xfrm>
          <a:prstGeom prst="rect">
            <a:avLst/>
          </a:prstGeom>
          <a:noFill/>
          <a:ln>
            <a:noFill/>
          </a:ln>
          <a:extLst>
            <a:ext uri="{53640926-AAD7-44D8-BBD7-CCE9431645EC}">
              <a14:shadowObscured xmlns:a14="http://schemas.microsoft.com/office/drawing/2010/main"/>
            </a:ext>
          </a:extLst>
        </p:spPr>
      </p:pic>
      <p:sp>
        <p:nvSpPr>
          <p:cNvPr id="5" name="4 Rectángulo"/>
          <p:cNvSpPr/>
          <p:nvPr/>
        </p:nvSpPr>
        <p:spPr>
          <a:xfrm>
            <a:off x="792088" y="6093296"/>
            <a:ext cx="6264188" cy="369332"/>
          </a:xfrm>
          <a:prstGeom prst="rect">
            <a:avLst/>
          </a:prstGeom>
          <a:solidFill>
            <a:schemeClr val="accent3"/>
          </a:solidFill>
        </p:spPr>
        <p:txBody>
          <a:bodyPr wrap="square">
            <a:spAutoFit/>
          </a:bodyPr>
          <a:lstStyle/>
          <a:p>
            <a:r>
              <a:rPr lang="en-US" dirty="0"/>
              <a:t>(a) 2.4 K; (b) about 10 </a:t>
            </a:r>
            <a:r>
              <a:rPr lang="en-US" dirty="0" err="1"/>
              <a:t>atm</a:t>
            </a:r>
            <a:r>
              <a:rPr lang="en-US" dirty="0"/>
              <a:t>; (c) 5.5 K; (d) no</a:t>
            </a:r>
            <a:endParaRPr lang="es-PE" dirty="0"/>
          </a:p>
        </p:txBody>
      </p:sp>
      <p:cxnSp>
        <p:nvCxnSpPr>
          <p:cNvPr id="7" name="6 Conector recto"/>
          <p:cNvCxnSpPr/>
          <p:nvPr/>
        </p:nvCxnSpPr>
        <p:spPr>
          <a:xfrm flipV="1">
            <a:off x="6084168" y="3516774"/>
            <a:ext cx="2520280" cy="720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3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2996952"/>
            <a:ext cx="8260672" cy="1039427"/>
          </a:xfrm>
        </p:spPr>
        <p:txBody>
          <a:bodyPr>
            <a:normAutofit/>
          </a:bodyPr>
          <a:lstStyle/>
          <a:p>
            <a:r>
              <a:rPr lang="es-PE" sz="4400" b="1" dirty="0" smtClean="0"/>
              <a:t>Sólidos</a:t>
            </a:r>
            <a:endParaRPr lang="es-PE" sz="4400" b="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PE" b="1"/>
              <a:t>Estado sólido</a:t>
            </a:r>
            <a:r>
              <a:rPr lang="es-PE"/>
              <a:t/>
            </a:r>
            <a:br>
              <a:rPr lang="es-PE"/>
            </a:br>
            <a:endParaRPr lang="es-PE"/>
          </a:p>
        </p:txBody>
      </p:sp>
      <p:sp>
        <p:nvSpPr>
          <p:cNvPr id="3" name="2 Marcador de contenido"/>
          <p:cNvSpPr>
            <a:spLocks noGrp="1"/>
          </p:cNvSpPr>
          <p:nvPr>
            <p:ph idx="1"/>
          </p:nvPr>
        </p:nvSpPr>
        <p:spPr/>
        <p:txBody>
          <a:bodyPr/>
          <a:lstStyle/>
          <a:p>
            <a:pPr marL="114300" indent="0" algn="just">
              <a:buNone/>
            </a:pPr>
            <a:r>
              <a:rPr lang="es-PE" smtClean="0"/>
              <a:t>Se </a:t>
            </a:r>
            <a:r>
              <a:rPr lang="es-PE"/>
              <a:t>caracteriza porque las moléculas no poseen energía cinética, tienen una alto grado de ordenamiento, las fuerzas intermoleculares entre ellas son altas. Los sólidos tienen formas definidas y sus propiedades se caracterizan por el tipo de partículas que los conforman.</a:t>
            </a:r>
          </a:p>
          <a:p>
            <a:pPr marL="114300" indent="0" algn="just">
              <a:buNone/>
            </a:pPr>
            <a:r>
              <a:rPr lang="es-PE"/>
              <a:t> </a:t>
            </a:r>
          </a:p>
          <a:p>
            <a:pPr marL="114300" indent="0" algn="just">
              <a:buNone/>
            </a:pPr>
            <a:endParaRPr lang="es-PE"/>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154102"/>
            <a:ext cx="6675060" cy="2679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555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320040"/>
            <a:ext cx="8219256" cy="1143000"/>
          </a:xfrm>
        </p:spPr>
        <p:txBody>
          <a:bodyPr>
            <a:normAutofit/>
          </a:bodyPr>
          <a:lstStyle/>
          <a:p>
            <a:pPr eaLnBrk="1" fontAlgn="auto" hangingPunct="1">
              <a:spcAft>
                <a:spcPts val="0"/>
              </a:spcAft>
              <a:defRPr/>
            </a:pPr>
            <a:r>
              <a:rPr lang="es-ES" sz="3200" smtClean="0"/>
              <a:t>Características Macroscópicas de los Sólidos</a:t>
            </a:r>
          </a:p>
        </p:txBody>
      </p:sp>
      <p:sp>
        <p:nvSpPr>
          <p:cNvPr id="14339" name="Rectangle 3"/>
          <p:cNvSpPr>
            <a:spLocks noGrp="1" noChangeArrowheads="1"/>
          </p:cNvSpPr>
          <p:nvPr>
            <p:ph idx="1"/>
          </p:nvPr>
        </p:nvSpPr>
        <p:spPr>
          <a:xfrm>
            <a:off x="179512" y="1700808"/>
            <a:ext cx="5112568" cy="4373563"/>
          </a:xfrm>
        </p:spPr>
        <p:txBody>
          <a:bodyPr>
            <a:normAutofit fontScale="92500" lnSpcReduction="10000"/>
          </a:bodyPr>
          <a:lstStyle/>
          <a:p>
            <a:pPr eaLnBrk="1" hangingPunct="1">
              <a:buClr>
                <a:schemeClr val="tx1"/>
              </a:buClr>
            </a:pPr>
            <a:endParaRPr lang="es-ES" smtClean="0"/>
          </a:p>
          <a:p>
            <a:pPr eaLnBrk="1" hangingPunct="1">
              <a:buClr>
                <a:schemeClr val="tx1"/>
              </a:buClr>
            </a:pPr>
            <a:r>
              <a:rPr lang="es-ES" smtClean="0"/>
              <a:t>Tienen forma y volumen propio.</a:t>
            </a:r>
          </a:p>
          <a:p>
            <a:pPr eaLnBrk="1" hangingPunct="1">
              <a:buClr>
                <a:schemeClr val="tx1"/>
              </a:buClr>
            </a:pPr>
            <a:r>
              <a:rPr lang="es-ES" smtClean="0"/>
              <a:t>Son prácticamente incompresibles.</a:t>
            </a:r>
          </a:p>
          <a:p>
            <a:pPr eaLnBrk="1" hangingPunct="1">
              <a:buClr>
                <a:schemeClr val="tx1"/>
              </a:buClr>
            </a:pPr>
            <a:r>
              <a:rPr lang="es-ES" smtClean="0"/>
              <a:t>No fluyen.</a:t>
            </a:r>
          </a:p>
          <a:p>
            <a:pPr algn="just"/>
            <a:r>
              <a:rPr lang="es-ES" smtClean="0"/>
              <a:t>Las </a:t>
            </a:r>
            <a:r>
              <a:rPr lang="es-ES"/>
              <a:t>fuerzas intermoleculares son bastante intensas como para mantener las partículas en posiciones casi fijas.</a:t>
            </a:r>
          </a:p>
          <a:p>
            <a:pPr algn="just"/>
            <a:r>
              <a:rPr lang="es-ES" smtClean="0"/>
              <a:t>No </a:t>
            </a:r>
            <a:r>
              <a:rPr lang="es-ES"/>
              <a:t>son compresibles porque las partículas no tienen mucho espacio libre entre ellas.</a:t>
            </a:r>
          </a:p>
          <a:p>
            <a:pPr marL="114300" indent="0" eaLnBrk="1" hangingPunct="1">
              <a:buClr>
                <a:schemeClr val="tx1"/>
              </a:buClr>
              <a:buNone/>
            </a:pPr>
            <a:endParaRPr lang="es-ES" smtClean="0"/>
          </a:p>
        </p:txBody>
      </p:sp>
      <p:grpSp>
        <p:nvGrpSpPr>
          <p:cNvPr id="4" name="9 Grupo"/>
          <p:cNvGrpSpPr>
            <a:grpSpLocks/>
          </p:cNvGrpSpPr>
          <p:nvPr/>
        </p:nvGrpSpPr>
        <p:grpSpPr bwMode="auto">
          <a:xfrm>
            <a:off x="5374469" y="1623528"/>
            <a:ext cx="3559473" cy="3075806"/>
            <a:chOff x="2071670" y="2071678"/>
            <a:chExt cx="4619639" cy="3914094"/>
          </a:xfrm>
        </p:grpSpPr>
        <p:grpSp>
          <p:nvGrpSpPr>
            <p:cNvPr id="5" name="7 Grupo"/>
            <p:cNvGrpSpPr>
              <a:grpSpLocks/>
            </p:cNvGrpSpPr>
            <p:nvPr/>
          </p:nvGrpSpPr>
          <p:grpSpPr bwMode="auto">
            <a:xfrm>
              <a:off x="2071670" y="2071678"/>
              <a:ext cx="4619639" cy="3914094"/>
              <a:chOff x="2071670" y="2071678"/>
              <a:chExt cx="4619639" cy="3914094"/>
            </a:xfrm>
          </p:grpSpPr>
          <p:pic>
            <p:nvPicPr>
              <p:cNvPr id="7" name="Picture 3" descr="C:\Users\david\Desktop\cambio de estado.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670" y="2071678"/>
                <a:ext cx="4619639" cy="3914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5 CuadroTexto"/>
              <p:cNvSpPr txBox="1">
                <a:spLocks noChangeArrowheads="1"/>
              </p:cNvSpPr>
              <p:nvPr/>
            </p:nvSpPr>
            <p:spPr bwMode="auto">
              <a:xfrm rot="2813004">
                <a:off x="4414936" y="3850397"/>
                <a:ext cx="10715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400"/>
                  <a:t>inversa</a:t>
                </a:r>
              </a:p>
            </p:txBody>
          </p:sp>
        </p:grpSp>
        <p:sp>
          <p:nvSpPr>
            <p:cNvPr id="6" name="8 CuadroTexto"/>
            <p:cNvSpPr txBox="1">
              <a:spLocks noChangeArrowheads="1"/>
            </p:cNvSpPr>
            <p:nvPr/>
          </p:nvSpPr>
          <p:spPr bwMode="auto">
            <a:xfrm>
              <a:off x="3786182" y="5121487"/>
              <a:ext cx="14382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400"/>
                <a:t>o condensación</a:t>
              </a:r>
            </a:p>
          </p:txBody>
        </p:sp>
      </p:gr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374469" y="4699334"/>
            <a:ext cx="3561667" cy="1947827"/>
          </a:xfrm>
          <a:prstGeom prst="rect">
            <a:avLst/>
          </a:prstGeom>
        </p:spPr>
      </p:pic>
    </p:spTree>
    <p:extLst>
      <p:ext uri="{BB962C8B-B14F-4D97-AF65-F5344CB8AC3E}">
        <p14:creationId xmlns:p14="http://schemas.microsoft.com/office/powerpoint/2010/main" val="17144580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320040"/>
            <a:ext cx="7239000" cy="1143000"/>
          </a:xfrm>
        </p:spPr>
        <p:txBody>
          <a:bodyPr/>
          <a:lstStyle/>
          <a:p>
            <a:pPr eaLnBrk="1" fontAlgn="auto" hangingPunct="1">
              <a:spcAft>
                <a:spcPts val="0"/>
              </a:spcAft>
              <a:defRPr/>
            </a:pPr>
            <a:r>
              <a:rPr lang="es-ES" smtClean="0"/>
              <a:t>Tipos de sólidos</a:t>
            </a:r>
          </a:p>
        </p:txBody>
      </p:sp>
      <p:sp>
        <p:nvSpPr>
          <p:cNvPr id="19459" name="Rectangle 3"/>
          <p:cNvSpPr>
            <a:spLocks noGrp="1" noChangeArrowheads="1"/>
          </p:cNvSpPr>
          <p:nvPr>
            <p:ph idx="1"/>
          </p:nvPr>
        </p:nvSpPr>
        <p:spPr>
          <a:xfrm>
            <a:off x="457200" y="1752601"/>
            <a:ext cx="8229600" cy="2280444"/>
          </a:xfrm>
        </p:spPr>
        <p:txBody>
          <a:bodyPr>
            <a:normAutofit lnSpcReduction="10000"/>
          </a:bodyPr>
          <a:lstStyle/>
          <a:p>
            <a:pPr algn="just" eaLnBrk="1" hangingPunct="1"/>
            <a:r>
              <a:rPr lang="es-ES" u="sng" smtClean="0"/>
              <a:t>Cristalinos</a:t>
            </a:r>
            <a:r>
              <a:rPr lang="es-ES" smtClean="0"/>
              <a:t>: las partículas que los forman se encuentran en una disposición ordenada, fija y regular. Ej.Cuarzo y Diamante</a:t>
            </a:r>
          </a:p>
          <a:p>
            <a:pPr algn="just" eaLnBrk="1" hangingPunct="1">
              <a:buFont typeface="Wingdings" pitchFamily="2" charset="2"/>
              <a:buNone/>
            </a:pPr>
            <a:endParaRPr lang="es-ES" smtClean="0"/>
          </a:p>
          <a:p>
            <a:pPr algn="just" eaLnBrk="1" hangingPunct="1"/>
            <a:r>
              <a:rPr lang="es-ES" u="sng" smtClean="0"/>
              <a:t>Amorfos</a:t>
            </a:r>
            <a:r>
              <a:rPr lang="es-ES" smtClean="0"/>
              <a:t>: las partículas no ocupan posiciones regulares. Ej.: hule y vidrio.</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043608" y="4033044"/>
            <a:ext cx="7239000" cy="2713038"/>
          </a:xfrm>
          <a:prstGeom prst="rect">
            <a:avLst/>
          </a:prstGeom>
        </p:spPr>
      </p:pic>
    </p:spTree>
    <p:extLst>
      <p:ext uri="{BB962C8B-B14F-4D97-AF65-F5344CB8AC3E}">
        <p14:creationId xmlns:p14="http://schemas.microsoft.com/office/powerpoint/2010/main" val="34269947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21515"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sp>
        <p:nvSpPr>
          <p:cNvPr id="90117" name="Text Box 5"/>
          <p:cNvSpPr txBox="1">
            <a:spLocks noChangeArrowheads="1"/>
          </p:cNvSpPr>
          <p:nvPr/>
        </p:nvSpPr>
        <p:spPr bwMode="auto">
          <a:xfrm>
            <a:off x="3286125" y="755650"/>
            <a:ext cx="2570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400" b="1">
                <a:solidFill>
                  <a:srgbClr val="993366"/>
                </a:solidFill>
              </a:rPr>
              <a:t>Sólidos amorfos</a:t>
            </a:r>
            <a:endParaRPr lang="es-ES" sz="2400" b="1">
              <a:solidFill>
                <a:srgbClr val="993366"/>
              </a:solidFill>
            </a:endParaRPr>
          </a:p>
        </p:txBody>
      </p:sp>
      <p:sp>
        <p:nvSpPr>
          <p:cNvPr id="90118" name="Text Box 6"/>
          <p:cNvSpPr txBox="1">
            <a:spLocks noChangeArrowheads="1"/>
          </p:cNvSpPr>
          <p:nvPr/>
        </p:nvSpPr>
        <p:spPr bwMode="auto">
          <a:xfrm>
            <a:off x="3198813" y="1309688"/>
            <a:ext cx="282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400" b="1"/>
              <a:t>Amorfo: </a:t>
            </a:r>
            <a:r>
              <a:rPr lang="es-ES_tradnl" sz="2400" b="1" i="1">
                <a:solidFill>
                  <a:srgbClr val="993366"/>
                </a:solidFill>
              </a:rPr>
              <a:t>sin forma</a:t>
            </a:r>
            <a:endParaRPr lang="es-ES" sz="2400" b="1" i="1">
              <a:solidFill>
                <a:srgbClr val="993366"/>
              </a:solidFill>
            </a:endParaRPr>
          </a:p>
        </p:txBody>
      </p:sp>
      <p:sp>
        <p:nvSpPr>
          <p:cNvPr id="21509" name="Text Box 7"/>
          <p:cNvSpPr txBox="1">
            <a:spLocks noChangeArrowheads="1"/>
          </p:cNvSpPr>
          <p:nvPr/>
        </p:nvSpPr>
        <p:spPr bwMode="auto">
          <a:xfrm>
            <a:off x="506413" y="19542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s-CL"/>
          </a:p>
        </p:txBody>
      </p:sp>
      <p:pic>
        <p:nvPicPr>
          <p:cNvPr id="90124"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r="2872"/>
          <a:stretch>
            <a:fillRect/>
          </a:stretch>
        </p:blipFill>
        <p:spPr bwMode="auto">
          <a:xfrm>
            <a:off x="439738" y="4440238"/>
            <a:ext cx="24701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5" name="Text Box 13"/>
          <p:cNvSpPr txBox="1">
            <a:spLocks noChangeArrowheads="1"/>
          </p:cNvSpPr>
          <p:nvPr/>
        </p:nvSpPr>
        <p:spPr bwMode="auto">
          <a:xfrm>
            <a:off x="238125" y="2611438"/>
            <a:ext cx="8596313"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20000"/>
              </a:lnSpc>
              <a:spcAft>
                <a:spcPct val="20000"/>
              </a:spcAft>
              <a:buClr>
                <a:srgbClr val="842449"/>
              </a:buClr>
              <a:buFont typeface="Wingdings" pitchFamily="2" charset="2"/>
              <a:buChar char="ü"/>
            </a:pPr>
            <a:r>
              <a:rPr lang="es-ES_tradnl" sz="2000" b="1"/>
              <a:t>La magnitud de las fuerzas intermoleculares varía de un punto a otro del sólido.</a:t>
            </a:r>
          </a:p>
          <a:p>
            <a:pPr eaLnBrk="1" hangingPunct="1">
              <a:lnSpc>
                <a:spcPct val="120000"/>
              </a:lnSpc>
              <a:spcAft>
                <a:spcPct val="20000"/>
              </a:spcAft>
              <a:buClr>
                <a:srgbClr val="842449"/>
              </a:buClr>
              <a:buFont typeface="Wingdings" pitchFamily="2" charset="2"/>
              <a:buChar char="ü"/>
            </a:pPr>
            <a:r>
              <a:rPr lang="es-ES_tradnl" sz="2000" b="1"/>
              <a:t>Las propiedades presentan rangos de variación según las diferentes zonas del sólido.</a:t>
            </a:r>
            <a:r>
              <a:rPr lang="es-ES" sz="2000" b="1"/>
              <a:t> </a:t>
            </a:r>
            <a:endParaRPr lang="es-ES_tradnl" sz="2000" b="1"/>
          </a:p>
        </p:txBody>
      </p:sp>
      <p:sp>
        <p:nvSpPr>
          <p:cNvPr id="90126" name="Text Box 14"/>
          <p:cNvSpPr txBox="1">
            <a:spLocks noChangeArrowheads="1"/>
          </p:cNvSpPr>
          <p:nvPr/>
        </p:nvSpPr>
        <p:spPr bwMode="auto">
          <a:xfrm>
            <a:off x="3395663" y="4478338"/>
            <a:ext cx="51101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buClr>
                <a:srgbClr val="842449"/>
              </a:buClr>
              <a:buFont typeface="Wingdings" pitchFamily="2" charset="2"/>
              <a:buChar char="ü"/>
            </a:pPr>
            <a:r>
              <a:rPr lang="es-ES_tradnl" sz="2000" b="1"/>
              <a:t>No presentan punto de fusión definido </a:t>
            </a:r>
          </a:p>
          <a:p>
            <a:pPr eaLnBrk="1" hangingPunct="1">
              <a:lnSpc>
                <a:spcPct val="150000"/>
              </a:lnSpc>
              <a:buClr>
                <a:srgbClr val="842449"/>
              </a:buClr>
              <a:buFont typeface="Wingdings" pitchFamily="2" charset="2"/>
              <a:buChar char="ü"/>
            </a:pPr>
            <a:r>
              <a:rPr lang="es-ES_tradnl" sz="2000" b="1"/>
              <a:t>Carecen de forma y caras definidas</a:t>
            </a:r>
            <a:endParaRPr lang="es-ES" sz="2000" b="1"/>
          </a:p>
        </p:txBody>
      </p:sp>
      <p:sp>
        <p:nvSpPr>
          <p:cNvPr id="90127" name="Text Box 15"/>
          <p:cNvSpPr txBox="1">
            <a:spLocks noChangeArrowheads="1"/>
          </p:cNvSpPr>
          <p:nvPr/>
        </p:nvSpPr>
        <p:spPr bwMode="auto">
          <a:xfrm>
            <a:off x="434975" y="1811338"/>
            <a:ext cx="8255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20000"/>
              </a:lnSpc>
              <a:spcAft>
                <a:spcPct val="20000"/>
              </a:spcAft>
              <a:buClr>
                <a:srgbClr val="842449"/>
              </a:buClr>
              <a:buFont typeface="Wingdings" pitchFamily="2" charset="2"/>
              <a:buNone/>
            </a:pPr>
            <a:r>
              <a:rPr lang="es-ES_tradnl" sz="2000" b="1"/>
              <a:t>Las partículas que los componen no presentan una distribución ordenada. </a:t>
            </a:r>
            <a:endParaRPr lang="es-ES" sz="2000"/>
          </a:p>
        </p:txBody>
      </p:sp>
    </p:spTree>
    <p:extLst>
      <p:ext uri="{BB962C8B-B14F-4D97-AF65-F5344CB8AC3E}">
        <p14:creationId xmlns:p14="http://schemas.microsoft.com/office/powerpoint/2010/main" val="3283754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1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12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125">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12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01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p:bldP spid="90118" grpId="0"/>
      <p:bldP spid="90125" grpId="0" build="p"/>
      <p:bldP spid="90126" grpId="0" build="p"/>
      <p:bldP spid="9012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22540"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pic>
        <p:nvPicPr>
          <p:cNvPr id="9114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t="13231"/>
          <a:stretch>
            <a:fillRect/>
          </a:stretch>
        </p:blipFill>
        <p:spPr bwMode="auto">
          <a:xfrm>
            <a:off x="5276850" y="4464050"/>
            <a:ext cx="24955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913" y="4537075"/>
            <a:ext cx="3106737"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8413" y="1308100"/>
            <a:ext cx="2890837"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838" y="1257300"/>
            <a:ext cx="3033712"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 Box 11"/>
          <p:cNvSpPr txBox="1">
            <a:spLocks noChangeArrowheads="1"/>
          </p:cNvSpPr>
          <p:nvPr/>
        </p:nvSpPr>
        <p:spPr bwMode="auto">
          <a:xfrm>
            <a:off x="1611313" y="679450"/>
            <a:ext cx="2157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993366"/>
                </a:solidFill>
              </a:rPr>
              <a:t>Sólido cristalino</a:t>
            </a:r>
            <a:endParaRPr lang="es-ES" sz="2000" b="1">
              <a:solidFill>
                <a:srgbClr val="993366"/>
              </a:solidFill>
            </a:endParaRPr>
          </a:p>
        </p:txBody>
      </p:sp>
      <p:sp>
        <p:nvSpPr>
          <p:cNvPr id="22536" name="Text Box 12"/>
          <p:cNvSpPr txBox="1">
            <a:spLocks noChangeArrowheads="1"/>
          </p:cNvSpPr>
          <p:nvPr/>
        </p:nvSpPr>
        <p:spPr bwMode="auto">
          <a:xfrm>
            <a:off x="5727700" y="750888"/>
            <a:ext cx="1890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993366"/>
                </a:solidFill>
              </a:rPr>
              <a:t>Sólido amorfo</a:t>
            </a:r>
            <a:endParaRPr lang="es-ES" sz="2000" b="1">
              <a:solidFill>
                <a:srgbClr val="993366"/>
              </a:solidFill>
            </a:endParaRPr>
          </a:p>
        </p:txBody>
      </p:sp>
      <p:sp>
        <p:nvSpPr>
          <p:cNvPr id="91149" name="Text Box 13"/>
          <p:cNvSpPr txBox="1">
            <a:spLocks noChangeArrowheads="1"/>
          </p:cNvSpPr>
          <p:nvPr/>
        </p:nvSpPr>
        <p:spPr bwMode="auto">
          <a:xfrm>
            <a:off x="1701800" y="3930650"/>
            <a:ext cx="1812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993366"/>
                </a:solidFill>
              </a:rPr>
              <a:t>Cuarzo (SiO</a:t>
            </a:r>
            <a:r>
              <a:rPr lang="es-ES_tradnl" sz="2000" b="1" baseline="-25000">
                <a:solidFill>
                  <a:srgbClr val="993366"/>
                </a:solidFill>
              </a:rPr>
              <a:t>2</a:t>
            </a:r>
            <a:r>
              <a:rPr lang="es-ES_tradnl" sz="2000" b="1">
                <a:solidFill>
                  <a:srgbClr val="993366"/>
                </a:solidFill>
              </a:rPr>
              <a:t>)</a:t>
            </a:r>
            <a:endParaRPr lang="es-ES" sz="2000" b="1">
              <a:solidFill>
                <a:srgbClr val="993366"/>
              </a:solidFill>
            </a:endParaRPr>
          </a:p>
        </p:txBody>
      </p:sp>
      <p:sp>
        <p:nvSpPr>
          <p:cNvPr id="91150" name="Text Box 14"/>
          <p:cNvSpPr txBox="1">
            <a:spLocks noChangeArrowheads="1"/>
          </p:cNvSpPr>
          <p:nvPr/>
        </p:nvSpPr>
        <p:spPr bwMode="auto">
          <a:xfrm>
            <a:off x="6138863" y="3898900"/>
            <a:ext cx="903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993366"/>
                </a:solidFill>
              </a:rPr>
              <a:t>Vidrio</a:t>
            </a:r>
            <a:endParaRPr lang="es-ES" sz="2000" b="1">
              <a:solidFill>
                <a:srgbClr val="993366"/>
              </a:solidFill>
            </a:endParaRPr>
          </a:p>
        </p:txBody>
      </p:sp>
    </p:spTree>
    <p:extLst>
      <p:ext uri="{BB962C8B-B14F-4D97-AF65-F5344CB8AC3E}">
        <p14:creationId xmlns:p14="http://schemas.microsoft.com/office/powerpoint/2010/main" val="740685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4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1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9" grpId="0"/>
      <p:bldP spid="9115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23560"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sp>
        <p:nvSpPr>
          <p:cNvPr id="92169" name="Text Box 9"/>
          <p:cNvSpPr txBox="1">
            <a:spLocks noChangeArrowheads="1"/>
          </p:cNvSpPr>
          <p:nvPr/>
        </p:nvSpPr>
        <p:spPr bwMode="auto">
          <a:xfrm>
            <a:off x="652463" y="1136650"/>
            <a:ext cx="7315200"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115000"/>
              </a:lnSpc>
              <a:spcAft>
                <a:spcPct val="25000"/>
              </a:spcAft>
            </a:pPr>
            <a:r>
              <a:rPr lang="es-ES_tradnl" sz="2400" b="1"/>
              <a:t>Las </a:t>
            </a:r>
            <a:r>
              <a:rPr lang="es-ES_tradnl" sz="2400" b="1">
                <a:solidFill>
                  <a:srgbClr val="842449"/>
                </a:solidFill>
              </a:rPr>
              <a:t>propiedades </a:t>
            </a:r>
            <a:r>
              <a:rPr lang="es-ES_tradnl" sz="2400" b="1"/>
              <a:t>de un sólido dependerán de:</a:t>
            </a:r>
          </a:p>
          <a:p>
            <a:pPr algn="just" eaLnBrk="1" hangingPunct="1">
              <a:lnSpc>
                <a:spcPct val="115000"/>
              </a:lnSpc>
              <a:spcAft>
                <a:spcPct val="25000"/>
              </a:spcAft>
              <a:buClr>
                <a:srgbClr val="842449"/>
              </a:buClr>
              <a:buFont typeface="Wingdings" pitchFamily="2" charset="2"/>
              <a:buChar char="ü"/>
            </a:pPr>
            <a:r>
              <a:rPr lang="es-ES_tradnl" sz="2400" b="1"/>
              <a:t>El tipo de partículas que lo formen.</a:t>
            </a:r>
          </a:p>
          <a:p>
            <a:pPr algn="just" eaLnBrk="1" hangingPunct="1">
              <a:lnSpc>
                <a:spcPct val="115000"/>
              </a:lnSpc>
              <a:spcAft>
                <a:spcPct val="25000"/>
              </a:spcAft>
              <a:buClr>
                <a:srgbClr val="842449"/>
              </a:buClr>
              <a:buFont typeface="Wingdings" pitchFamily="2" charset="2"/>
              <a:buChar char="ü"/>
            </a:pPr>
            <a:r>
              <a:rPr lang="es-ES_tradnl" sz="2400" b="1"/>
              <a:t>El ordenamiento de las partículas.</a:t>
            </a:r>
          </a:p>
          <a:p>
            <a:pPr algn="just" eaLnBrk="1" hangingPunct="1">
              <a:lnSpc>
                <a:spcPct val="115000"/>
              </a:lnSpc>
              <a:spcAft>
                <a:spcPct val="25000"/>
              </a:spcAft>
              <a:buClr>
                <a:srgbClr val="842449"/>
              </a:buClr>
              <a:buFont typeface="Wingdings" pitchFamily="2" charset="2"/>
              <a:buChar char="ü"/>
            </a:pPr>
            <a:r>
              <a:rPr lang="es-ES_tradnl" sz="2400" b="1"/>
              <a:t>La naturaleza y magnitud de las fuerzas intermoleculares que existan entre ellas.</a:t>
            </a:r>
            <a:endParaRPr lang="es-ES" sz="2400" b="1"/>
          </a:p>
        </p:txBody>
      </p:sp>
      <p:sp>
        <p:nvSpPr>
          <p:cNvPr id="92170" name="Text Box 10"/>
          <p:cNvSpPr txBox="1">
            <a:spLocks noChangeArrowheads="1"/>
          </p:cNvSpPr>
          <p:nvPr/>
        </p:nvSpPr>
        <p:spPr bwMode="auto">
          <a:xfrm>
            <a:off x="668338" y="4922838"/>
            <a:ext cx="4192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400" b="1">
                <a:solidFill>
                  <a:srgbClr val="842449"/>
                </a:solidFill>
              </a:rPr>
              <a:t>Tipos de sólidos cristalinos</a:t>
            </a:r>
            <a:endParaRPr lang="es-ES" sz="2400" b="1">
              <a:solidFill>
                <a:srgbClr val="842449"/>
              </a:solidFill>
            </a:endParaRPr>
          </a:p>
        </p:txBody>
      </p:sp>
      <p:sp>
        <p:nvSpPr>
          <p:cNvPr id="92171" name="Text Box 11"/>
          <p:cNvSpPr txBox="1">
            <a:spLocks noChangeArrowheads="1"/>
          </p:cNvSpPr>
          <p:nvPr/>
        </p:nvSpPr>
        <p:spPr bwMode="auto">
          <a:xfrm>
            <a:off x="5503863" y="4006850"/>
            <a:ext cx="2030412"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30000"/>
              </a:lnSpc>
            </a:pPr>
            <a:r>
              <a:rPr lang="es-ES_tradnl" sz="2400" b="1"/>
              <a:t>Iónicos</a:t>
            </a:r>
          </a:p>
          <a:p>
            <a:pPr eaLnBrk="1" hangingPunct="1">
              <a:lnSpc>
                <a:spcPct val="130000"/>
              </a:lnSpc>
            </a:pPr>
            <a:r>
              <a:rPr lang="es-ES_tradnl" sz="2400" b="1"/>
              <a:t>Covalentes</a:t>
            </a:r>
          </a:p>
          <a:p>
            <a:pPr eaLnBrk="1" hangingPunct="1">
              <a:lnSpc>
                <a:spcPct val="130000"/>
              </a:lnSpc>
            </a:pPr>
            <a:r>
              <a:rPr lang="es-ES_tradnl" sz="2400" b="1"/>
              <a:t>Moleculares </a:t>
            </a:r>
          </a:p>
          <a:p>
            <a:pPr eaLnBrk="1" hangingPunct="1">
              <a:lnSpc>
                <a:spcPct val="130000"/>
              </a:lnSpc>
            </a:pPr>
            <a:r>
              <a:rPr lang="es-ES_tradnl" sz="2400" b="1"/>
              <a:t>Metálicos</a:t>
            </a:r>
            <a:endParaRPr lang="es-ES" sz="2400" b="1"/>
          </a:p>
        </p:txBody>
      </p:sp>
      <p:sp>
        <p:nvSpPr>
          <p:cNvPr id="92172" name="AutoShape 12"/>
          <p:cNvSpPr>
            <a:spLocks/>
          </p:cNvSpPr>
          <p:nvPr/>
        </p:nvSpPr>
        <p:spPr bwMode="auto">
          <a:xfrm>
            <a:off x="5149850" y="4151313"/>
            <a:ext cx="144463" cy="1878012"/>
          </a:xfrm>
          <a:prstGeom prst="leftBrace">
            <a:avLst>
              <a:gd name="adj1" fmla="val 108333"/>
              <a:gd name="adj2" fmla="val 50000"/>
            </a:avLst>
          </a:prstGeom>
          <a:noFill/>
          <a:ln w="28575">
            <a:solidFill>
              <a:srgbClr val="84244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s-CL"/>
          </a:p>
        </p:txBody>
      </p:sp>
    </p:spTree>
    <p:extLst>
      <p:ext uri="{BB962C8B-B14F-4D97-AF65-F5344CB8AC3E}">
        <p14:creationId xmlns:p14="http://schemas.microsoft.com/office/powerpoint/2010/main" val="2659318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6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6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6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7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7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7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17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217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2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9" grpId="0" build="p"/>
      <p:bldP spid="92170" grpId="0"/>
      <p:bldP spid="92171" grpId="0" build="p"/>
      <p:bldP spid="9217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24585"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sp>
        <p:nvSpPr>
          <p:cNvPr id="24579" name="Text Box 6"/>
          <p:cNvSpPr txBox="1">
            <a:spLocks noChangeArrowheads="1"/>
          </p:cNvSpPr>
          <p:nvPr/>
        </p:nvSpPr>
        <p:spPr bwMode="auto">
          <a:xfrm>
            <a:off x="3498850" y="900113"/>
            <a:ext cx="201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2400" b="1">
                <a:solidFill>
                  <a:srgbClr val="842449"/>
                </a:solidFill>
              </a:rPr>
              <a:t>Isomorfismo</a:t>
            </a:r>
          </a:p>
        </p:txBody>
      </p:sp>
      <p:sp>
        <p:nvSpPr>
          <p:cNvPr id="68615" name="Text Box 7"/>
          <p:cNvSpPr txBox="1">
            <a:spLocks noChangeArrowheads="1"/>
          </p:cNvSpPr>
          <p:nvPr/>
        </p:nvSpPr>
        <p:spPr bwMode="auto">
          <a:xfrm>
            <a:off x="762000" y="1622425"/>
            <a:ext cx="75803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2400" b="1"/>
              <a:t>Dos compuestos se denominan isomorfos cuando </a:t>
            </a:r>
          </a:p>
          <a:p>
            <a:pPr algn="ctr" eaLnBrk="1" hangingPunct="1"/>
            <a:r>
              <a:rPr lang="es-ES" sz="2400" b="1"/>
              <a:t>adoptan la </a:t>
            </a:r>
            <a:r>
              <a:rPr lang="es-ES" sz="2400" b="1" i="1">
                <a:solidFill>
                  <a:srgbClr val="842449"/>
                </a:solidFill>
              </a:rPr>
              <a:t>misma estructura cristalina</a:t>
            </a:r>
            <a:r>
              <a:rPr lang="es-ES" sz="2400" i="1">
                <a:solidFill>
                  <a:srgbClr val="842449"/>
                </a:solidFill>
              </a:rPr>
              <a:t> </a:t>
            </a:r>
          </a:p>
        </p:txBody>
      </p:sp>
      <p:sp>
        <p:nvSpPr>
          <p:cNvPr id="68616" name="Text Box 8"/>
          <p:cNvSpPr txBox="1">
            <a:spLocks noChangeArrowheads="1"/>
          </p:cNvSpPr>
          <p:nvPr/>
        </p:nvSpPr>
        <p:spPr bwMode="auto">
          <a:xfrm>
            <a:off x="309563" y="3211513"/>
            <a:ext cx="8574087"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10000"/>
              </a:lnSpc>
              <a:spcAft>
                <a:spcPct val="15000"/>
              </a:spcAft>
              <a:buClr>
                <a:srgbClr val="842449"/>
              </a:buClr>
              <a:buFont typeface="Wingdings" pitchFamily="2" charset="2"/>
              <a:buChar char="ü"/>
            </a:pPr>
            <a:r>
              <a:rPr lang="es-ES" sz="2000" b="1"/>
              <a:t>Misma fórmula</a:t>
            </a:r>
          </a:p>
          <a:p>
            <a:pPr eaLnBrk="1" hangingPunct="1">
              <a:lnSpc>
                <a:spcPct val="110000"/>
              </a:lnSpc>
              <a:spcAft>
                <a:spcPct val="15000"/>
              </a:spcAft>
              <a:buClr>
                <a:srgbClr val="842449"/>
              </a:buClr>
              <a:buFont typeface="Wingdings" pitchFamily="2" charset="2"/>
              <a:buChar char="ü"/>
            </a:pPr>
            <a:r>
              <a:rPr lang="es-ES" sz="2000" b="1"/>
              <a:t>Las unidades estructurales no deben diferir en más de un 15% en su tamaño</a:t>
            </a:r>
          </a:p>
          <a:p>
            <a:pPr eaLnBrk="1" hangingPunct="1">
              <a:lnSpc>
                <a:spcPct val="110000"/>
              </a:lnSpc>
              <a:spcAft>
                <a:spcPct val="15000"/>
              </a:spcAft>
              <a:buClr>
                <a:srgbClr val="842449"/>
              </a:buClr>
              <a:buFont typeface="Wingdings" pitchFamily="2" charset="2"/>
              <a:buChar char="ü"/>
            </a:pPr>
            <a:r>
              <a:rPr lang="es-ES" sz="2000" b="1"/>
              <a:t>Sus cargas no deben diferir en más de una unidad, ej. +1 y +2</a:t>
            </a:r>
          </a:p>
          <a:p>
            <a:pPr eaLnBrk="1" hangingPunct="1">
              <a:lnSpc>
                <a:spcPct val="110000"/>
              </a:lnSpc>
              <a:spcAft>
                <a:spcPct val="15000"/>
              </a:spcAft>
              <a:buClr>
                <a:srgbClr val="842449"/>
              </a:buClr>
              <a:buFont typeface="Wingdings" pitchFamily="2" charset="2"/>
              <a:buChar char="ü"/>
            </a:pPr>
            <a:r>
              <a:rPr lang="es-ES" sz="2000" b="1"/>
              <a:t>Si los aniones son poliatómicos, deben tener la misma geometría molecular</a:t>
            </a:r>
          </a:p>
        </p:txBody>
      </p:sp>
      <p:sp>
        <p:nvSpPr>
          <p:cNvPr id="68617" name="Text Box 9"/>
          <p:cNvSpPr txBox="1">
            <a:spLocks noChangeArrowheads="1"/>
          </p:cNvSpPr>
          <p:nvPr/>
        </p:nvSpPr>
        <p:spPr bwMode="auto">
          <a:xfrm>
            <a:off x="309563" y="2562225"/>
            <a:ext cx="509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2400" b="1"/>
              <a:t>Condiciones para el isomorfismo:</a:t>
            </a:r>
          </a:p>
        </p:txBody>
      </p:sp>
      <p:sp>
        <p:nvSpPr>
          <p:cNvPr id="68618" name="Text Box 10"/>
          <p:cNvSpPr txBox="1">
            <a:spLocks noChangeArrowheads="1"/>
          </p:cNvSpPr>
          <p:nvPr/>
        </p:nvSpPr>
        <p:spPr bwMode="auto">
          <a:xfrm>
            <a:off x="519113" y="5789613"/>
            <a:ext cx="6581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2400" b="1"/>
              <a:t>Ejemplos: NaNO</a:t>
            </a:r>
            <a:r>
              <a:rPr lang="es-ES" sz="2400" b="1" baseline="-25000"/>
              <a:t>3</a:t>
            </a:r>
            <a:r>
              <a:rPr lang="es-ES" sz="2400" b="1"/>
              <a:t> y CaCO</a:t>
            </a:r>
            <a:r>
              <a:rPr lang="es-ES" sz="2400" b="1" baseline="-25000"/>
              <a:t>3</a:t>
            </a:r>
            <a:r>
              <a:rPr lang="es-ES" sz="2400" b="1"/>
              <a:t>; NaNO</a:t>
            </a:r>
            <a:r>
              <a:rPr lang="es-ES" sz="2400" b="1" baseline="-25000"/>
              <a:t>3</a:t>
            </a:r>
            <a:r>
              <a:rPr lang="es-ES" sz="2400" b="1"/>
              <a:t> y NaClO</a:t>
            </a:r>
            <a:r>
              <a:rPr lang="es-ES" sz="2400" b="1" baseline="-25000"/>
              <a:t>3</a:t>
            </a:r>
            <a:r>
              <a:rPr lang="es-ES" sz="2000"/>
              <a:t> </a:t>
            </a:r>
          </a:p>
        </p:txBody>
      </p:sp>
    </p:spTree>
    <p:extLst>
      <p:ext uri="{BB962C8B-B14F-4D97-AF65-F5344CB8AC3E}">
        <p14:creationId xmlns:p14="http://schemas.microsoft.com/office/powerpoint/2010/main" val="188767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8615"/>
                                        </p:tgtEl>
                                        <p:attrNameLst>
                                          <p:attrName>style.visibility</p:attrName>
                                        </p:attrNameLst>
                                      </p:cBhvr>
                                      <p:to>
                                        <p:strVal val="visible"/>
                                      </p:to>
                                    </p:set>
                                    <p:animEffect transition="in" filter="box(in)">
                                      <p:cBhvr>
                                        <p:cTn id="7" dur="500"/>
                                        <p:tgtEl>
                                          <p:spTgt spid="686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8617"/>
                                        </p:tgtEl>
                                        <p:attrNameLst>
                                          <p:attrName>style.visibility</p:attrName>
                                        </p:attrNameLst>
                                      </p:cBhvr>
                                      <p:to>
                                        <p:strVal val="visible"/>
                                      </p:to>
                                    </p:set>
                                    <p:animEffect transition="in" filter="box(in)">
                                      <p:cBhvr>
                                        <p:cTn id="12" dur="500"/>
                                        <p:tgtEl>
                                          <p:spTgt spid="686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8616">
                                            <p:txEl>
                                              <p:pRg st="0" end="0"/>
                                            </p:txEl>
                                          </p:spTgt>
                                        </p:tgtEl>
                                        <p:attrNameLst>
                                          <p:attrName>style.visibility</p:attrName>
                                        </p:attrNameLst>
                                      </p:cBhvr>
                                      <p:to>
                                        <p:strVal val="visible"/>
                                      </p:to>
                                    </p:set>
                                    <p:animEffect transition="in" filter="box(in)">
                                      <p:cBhvr>
                                        <p:cTn id="17" dur="500"/>
                                        <p:tgtEl>
                                          <p:spTgt spid="6861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8616">
                                            <p:txEl>
                                              <p:pRg st="1" end="1"/>
                                            </p:txEl>
                                          </p:spTgt>
                                        </p:tgtEl>
                                        <p:attrNameLst>
                                          <p:attrName>style.visibility</p:attrName>
                                        </p:attrNameLst>
                                      </p:cBhvr>
                                      <p:to>
                                        <p:strVal val="visible"/>
                                      </p:to>
                                    </p:set>
                                    <p:animEffect transition="in" filter="box(in)">
                                      <p:cBhvr>
                                        <p:cTn id="22" dur="500"/>
                                        <p:tgtEl>
                                          <p:spTgt spid="68616">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8616">
                                            <p:txEl>
                                              <p:pRg st="2" end="2"/>
                                            </p:txEl>
                                          </p:spTgt>
                                        </p:tgtEl>
                                        <p:attrNameLst>
                                          <p:attrName>style.visibility</p:attrName>
                                        </p:attrNameLst>
                                      </p:cBhvr>
                                      <p:to>
                                        <p:strVal val="visible"/>
                                      </p:to>
                                    </p:set>
                                    <p:animEffect transition="in" filter="box(in)">
                                      <p:cBhvr>
                                        <p:cTn id="27" dur="500"/>
                                        <p:tgtEl>
                                          <p:spTgt spid="68616">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68616">
                                            <p:txEl>
                                              <p:pRg st="3" end="3"/>
                                            </p:txEl>
                                          </p:spTgt>
                                        </p:tgtEl>
                                        <p:attrNameLst>
                                          <p:attrName>style.visibility</p:attrName>
                                        </p:attrNameLst>
                                      </p:cBhvr>
                                      <p:to>
                                        <p:strVal val="visible"/>
                                      </p:to>
                                    </p:set>
                                    <p:animEffect transition="in" filter="box(in)">
                                      <p:cBhvr>
                                        <p:cTn id="32" dur="500"/>
                                        <p:tgtEl>
                                          <p:spTgt spid="68616">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8618"/>
                                        </p:tgtEl>
                                        <p:attrNameLst>
                                          <p:attrName>style.visibility</p:attrName>
                                        </p:attrNameLst>
                                      </p:cBhvr>
                                      <p:to>
                                        <p:strVal val="visible"/>
                                      </p:to>
                                    </p:set>
                                    <p:animEffect transition="in" filter="box(in)">
                                      <p:cBhvr>
                                        <p:cTn id="37" dur="500"/>
                                        <p:tgtEl>
                                          <p:spTgt spid="68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5" grpId="0"/>
      <p:bldP spid="68616" grpId="0" build="p"/>
      <p:bldP spid="68617" grpId="0"/>
      <p:bldP spid="686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Marcador de contenido"/>
          <p:cNvGraphicFramePr>
            <a:graphicFrameLocks noGrp="1"/>
          </p:cNvGraphicFramePr>
          <p:nvPr>
            <p:ph idx="1"/>
            <p:extLst>
              <p:ext uri="{D42A27DB-BD31-4B8C-83A1-F6EECF244321}">
                <p14:modId xmlns:p14="http://schemas.microsoft.com/office/powerpoint/2010/main" val="2938448905"/>
              </p:ext>
            </p:extLst>
          </p:nvPr>
        </p:nvGraphicFramePr>
        <p:xfrm>
          <a:off x="586408" y="2060849"/>
          <a:ext cx="7848872" cy="4306805"/>
        </p:xfrm>
        <a:graphic>
          <a:graphicData uri="http://schemas.openxmlformats.org/drawingml/2006/table">
            <a:tbl>
              <a:tblPr/>
              <a:tblGrid>
                <a:gridCol w="1962218"/>
                <a:gridCol w="2023374"/>
                <a:gridCol w="1901062"/>
                <a:gridCol w="1962218"/>
              </a:tblGrid>
              <a:tr h="905054">
                <a:tc>
                  <a:txBody>
                    <a:bodyPr/>
                    <a:lstStyle/>
                    <a:p>
                      <a:pPr algn="ctr"/>
                      <a:r>
                        <a:rPr lang="es-PE" b="1">
                          <a:solidFill>
                            <a:srgbClr val="008080"/>
                          </a:solidFill>
                          <a:effectLst/>
                          <a:latin typeface="verdana"/>
                        </a:rPr>
                        <a:t>sustancia</a:t>
                      </a:r>
                      <a:endParaRPr lang="es-PE">
                        <a:effectLst/>
                        <a:latin typeface="Arial"/>
                      </a:endParaRPr>
                    </a:p>
                  </a:txBody>
                  <a:tcPr marL="47625" marR="47625" marT="57150" marB="57150" anchor="ctr">
                    <a:lnL w="9525" cap="flat" cmpd="sng" algn="ctr">
                      <a:solidFill>
                        <a:srgbClr val="A3BCC8"/>
                      </a:solidFill>
                      <a:prstDash val="solid"/>
                      <a:round/>
                      <a:headEnd type="none" w="med" len="med"/>
                      <a:tailEnd type="none" w="med" len="med"/>
                    </a:lnL>
                    <a:lnR w="9525" cap="flat" cmpd="sng" algn="ctr">
                      <a:solidFill>
                        <a:srgbClr val="A3BCC8"/>
                      </a:solidFill>
                      <a:prstDash val="solid"/>
                      <a:round/>
                      <a:headEnd type="none" w="med" len="med"/>
                      <a:tailEnd type="none" w="med" len="med"/>
                    </a:lnR>
                    <a:lnT w="9525" cap="flat" cmpd="sng" algn="ctr">
                      <a:solidFill>
                        <a:srgbClr val="A3BCC8"/>
                      </a:solidFill>
                      <a:prstDash val="solid"/>
                      <a:round/>
                      <a:headEnd type="none" w="med" len="med"/>
                      <a:tailEnd type="none" w="med" len="med"/>
                    </a:lnT>
                    <a:lnB w="9525" cap="flat" cmpd="sng" algn="ctr">
                      <a:solidFill>
                        <a:srgbClr val="A3BCC8"/>
                      </a:solidFill>
                      <a:prstDash val="solid"/>
                      <a:round/>
                      <a:headEnd type="none" w="med" len="med"/>
                      <a:tailEnd type="none" w="med" len="med"/>
                    </a:lnB>
                    <a:solidFill>
                      <a:schemeClr val="bg2">
                        <a:lumMod val="75000"/>
                      </a:schemeClr>
                    </a:solidFill>
                  </a:tcPr>
                </a:tc>
                <a:tc>
                  <a:txBody>
                    <a:bodyPr/>
                    <a:lstStyle/>
                    <a:p>
                      <a:pPr algn="ctr"/>
                      <a:r>
                        <a:rPr lang="es-PE" b="1">
                          <a:solidFill>
                            <a:srgbClr val="008080"/>
                          </a:solidFill>
                          <a:effectLst/>
                          <a:latin typeface="verdana"/>
                        </a:rPr>
                        <a:t>tensión superficial</a:t>
                      </a:r>
                      <a:endParaRPr lang="es-PE">
                        <a:effectLst/>
                        <a:latin typeface="Arial"/>
                      </a:endParaRPr>
                    </a:p>
                  </a:txBody>
                  <a:tcPr marL="47625" marR="47625" marT="57150" marB="57150" anchor="ctr">
                    <a:lnL w="9525" cap="flat" cmpd="sng" algn="ctr">
                      <a:solidFill>
                        <a:srgbClr val="A3BCC8"/>
                      </a:solidFill>
                      <a:prstDash val="solid"/>
                      <a:round/>
                      <a:headEnd type="none" w="med" len="med"/>
                      <a:tailEnd type="none" w="med" len="med"/>
                    </a:lnL>
                    <a:lnR w="9525" cap="flat" cmpd="sng" algn="ctr">
                      <a:solidFill>
                        <a:srgbClr val="A3BCC8"/>
                      </a:solidFill>
                      <a:prstDash val="solid"/>
                      <a:round/>
                      <a:headEnd type="none" w="med" len="med"/>
                      <a:tailEnd type="none" w="med" len="med"/>
                    </a:lnR>
                    <a:lnT w="9525" cap="flat" cmpd="sng" algn="ctr">
                      <a:solidFill>
                        <a:srgbClr val="A3BCC8"/>
                      </a:solidFill>
                      <a:prstDash val="solid"/>
                      <a:round/>
                      <a:headEnd type="none" w="med" len="med"/>
                      <a:tailEnd type="none" w="med" len="med"/>
                    </a:lnT>
                    <a:lnB w="9525" cap="flat" cmpd="sng" algn="ctr">
                      <a:solidFill>
                        <a:srgbClr val="A3BCC8"/>
                      </a:solidFill>
                      <a:prstDash val="solid"/>
                      <a:round/>
                      <a:headEnd type="none" w="med" len="med"/>
                      <a:tailEnd type="none" w="med" len="med"/>
                    </a:lnB>
                    <a:solidFill>
                      <a:schemeClr val="bg2">
                        <a:lumMod val="75000"/>
                      </a:schemeClr>
                    </a:solidFill>
                  </a:tcPr>
                </a:tc>
                <a:tc>
                  <a:txBody>
                    <a:bodyPr/>
                    <a:lstStyle/>
                    <a:p>
                      <a:pPr algn="ctr"/>
                      <a:r>
                        <a:rPr lang="es-PE" b="1">
                          <a:solidFill>
                            <a:srgbClr val="008080"/>
                          </a:solidFill>
                          <a:effectLst/>
                          <a:latin typeface="verdana"/>
                        </a:rPr>
                        <a:t>sustancia</a:t>
                      </a:r>
                      <a:endParaRPr lang="es-PE">
                        <a:effectLst/>
                        <a:latin typeface="Arial"/>
                      </a:endParaRPr>
                    </a:p>
                  </a:txBody>
                  <a:tcPr marL="47625" marR="47625" marT="57150" marB="57150" anchor="ctr">
                    <a:lnL w="9525" cap="flat" cmpd="sng" algn="ctr">
                      <a:solidFill>
                        <a:srgbClr val="A3BCC8"/>
                      </a:solidFill>
                      <a:prstDash val="solid"/>
                      <a:round/>
                      <a:headEnd type="none" w="med" len="med"/>
                      <a:tailEnd type="none" w="med" len="med"/>
                    </a:lnL>
                    <a:lnR w="9525" cap="flat" cmpd="sng" algn="ctr">
                      <a:solidFill>
                        <a:srgbClr val="A3BCC8"/>
                      </a:solidFill>
                      <a:prstDash val="solid"/>
                      <a:round/>
                      <a:headEnd type="none" w="med" len="med"/>
                      <a:tailEnd type="none" w="med" len="med"/>
                    </a:lnR>
                    <a:lnT w="9525" cap="flat" cmpd="sng" algn="ctr">
                      <a:solidFill>
                        <a:srgbClr val="A3BCC8"/>
                      </a:solidFill>
                      <a:prstDash val="solid"/>
                      <a:round/>
                      <a:headEnd type="none" w="med" len="med"/>
                      <a:tailEnd type="none" w="med" len="med"/>
                    </a:lnT>
                    <a:lnB w="9525" cap="flat" cmpd="sng" algn="ctr">
                      <a:solidFill>
                        <a:srgbClr val="A3BCC8"/>
                      </a:solidFill>
                      <a:prstDash val="solid"/>
                      <a:round/>
                      <a:headEnd type="none" w="med" len="med"/>
                      <a:tailEnd type="none" w="med" len="med"/>
                    </a:lnB>
                    <a:solidFill>
                      <a:schemeClr val="bg2">
                        <a:lumMod val="75000"/>
                      </a:schemeClr>
                    </a:solidFill>
                  </a:tcPr>
                </a:tc>
                <a:tc>
                  <a:txBody>
                    <a:bodyPr/>
                    <a:lstStyle/>
                    <a:p>
                      <a:pPr algn="ctr"/>
                      <a:r>
                        <a:rPr lang="es-PE" b="1">
                          <a:solidFill>
                            <a:srgbClr val="008080"/>
                          </a:solidFill>
                          <a:effectLst/>
                          <a:latin typeface="verdana"/>
                        </a:rPr>
                        <a:t>tensión superficial</a:t>
                      </a:r>
                      <a:endParaRPr lang="es-PE">
                        <a:effectLst/>
                        <a:latin typeface="Arial"/>
                      </a:endParaRPr>
                    </a:p>
                  </a:txBody>
                  <a:tcPr marL="47625" marR="47625" marT="57150" marB="57150" anchor="ctr">
                    <a:lnL w="9525" cap="flat" cmpd="sng" algn="ctr">
                      <a:solidFill>
                        <a:srgbClr val="A3BCC8"/>
                      </a:solidFill>
                      <a:prstDash val="solid"/>
                      <a:round/>
                      <a:headEnd type="none" w="med" len="med"/>
                      <a:tailEnd type="none" w="med" len="med"/>
                    </a:lnL>
                    <a:lnR w="9525" cap="flat" cmpd="sng" algn="ctr">
                      <a:solidFill>
                        <a:srgbClr val="A3BCC8"/>
                      </a:solidFill>
                      <a:prstDash val="solid"/>
                      <a:round/>
                      <a:headEnd type="none" w="med" len="med"/>
                      <a:tailEnd type="none" w="med" len="med"/>
                    </a:lnR>
                    <a:lnT w="9525" cap="flat" cmpd="sng" algn="ctr">
                      <a:solidFill>
                        <a:srgbClr val="A3BCC8"/>
                      </a:solidFill>
                      <a:prstDash val="solid"/>
                      <a:round/>
                      <a:headEnd type="none" w="med" len="med"/>
                      <a:tailEnd type="none" w="med" len="med"/>
                    </a:lnT>
                    <a:lnB w="9525" cap="flat" cmpd="sng" algn="ctr">
                      <a:solidFill>
                        <a:srgbClr val="A3BCC8"/>
                      </a:solidFill>
                      <a:prstDash val="solid"/>
                      <a:round/>
                      <a:headEnd type="none" w="med" len="med"/>
                      <a:tailEnd type="none" w="med" len="med"/>
                    </a:lnB>
                    <a:solidFill>
                      <a:schemeClr val="bg2">
                        <a:lumMod val="75000"/>
                      </a:schemeClr>
                    </a:solidFill>
                  </a:tcPr>
                </a:tc>
              </a:tr>
              <a:tr h="504541">
                <a:tc>
                  <a:txBody>
                    <a:bodyPr/>
                    <a:lstStyle/>
                    <a:p>
                      <a:pPr algn="ctr"/>
                      <a:r>
                        <a:rPr lang="es-PE">
                          <a:effectLst/>
                          <a:latin typeface="verdana"/>
                        </a:rPr>
                        <a:t>mercurio</a:t>
                      </a:r>
                      <a:endParaRPr lang="es-PE">
                        <a:effectLst/>
                        <a:latin typeface="Arial"/>
                      </a:endParaRPr>
                    </a:p>
                  </a:txBody>
                  <a:tcPr marL="47625" marR="47625" marT="47625" marB="47625" anchor="ctr">
                    <a:lnL>
                      <a:noFill/>
                    </a:lnL>
                    <a:lnR>
                      <a:noFill/>
                    </a:lnR>
                    <a:lnT w="9525" cap="flat" cmpd="sng" algn="ctr">
                      <a:solidFill>
                        <a:srgbClr val="A3BCC8"/>
                      </a:solidFill>
                      <a:prstDash val="solid"/>
                      <a:round/>
                      <a:headEnd type="none" w="med" len="med"/>
                      <a:tailEnd type="none" w="med" len="med"/>
                    </a:lnT>
                    <a:lnB>
                      <a:noFill/>
                    </a:lnB>
                    <a:solidFill>
                      <a:schemeClr val="bg2">
                        <a:lumMod val="75000"/>
                      </a:schemeClr>
                    </a:solidFill>
                  </a:tcPr>
                </a:tc>
                <a:tc>
                  <a:txBody>
                    <a:bodyPr/>
                    <a:lstStyle/>
                    <a:p>
                      <a:pPr algn="ctr"/>
                      <a:r>
                        <a:rPr lang="es-PE">
                          <a:effectLst/>
                          <a:latin typeface="verdana"/>
                        </a:rPr>
                        <a:t>465,0</a:t>
                      </a:r>
                      <a:endParaRPr lang="es-PE">
                        <a:effectLst/>
                        <a:latin typeface="Arial"/>
                      </a:endParaRPr>
                    </a:p>
                  </a:txBody>
                  <a:tcPr marL="47625" marR="47625" marT="47625" marB="47625" anchor="ctr">
                    <a:lnL>
                      <a:noFill/>
                    </a:lnL>
                    <a:lnR>
                      <a:noFill/>
                    </a:lnR>
                    <a:lnT w="9525" cap="flat" cmpd="sng" algn="ctr">
                      <a:solidFill>
                        <a:srgbClr val="A3BCC8"/>
                      </a:solidFill>
                      <a:prstDash val="solid"/>
                      <a:round/>
                      <a:headEnd type="none" w="med" len="med"/>
                      <a:tailEnd type="none" w="med" len="med"/>
                    </a:lnT>
                    <a:lnB>
                      <a:noFill/>
                    </a:lnB>
                    <a:solidFill>
                      <a:schemeClr val="bg2">
                        <a:lumMod val="75000"/>
                      </a:schemeClr>
                    </a:solidFill>
                  </a:tcPr>
                </a:tc>
                <a:tc>
                  <a:txBody>
                    <a:bodyPr/>
                    <a:lstStyle/>
                    <a:p>
                      <a:pPr algn="ctr"/>
                      <a:r>
                        <a:rPr lang="es-PE">
                          <a:effectLst/>
                          <a:latin typeface="verdana"/>
                        </a:rPr>
                        <a:t>acetona</a:t>
                      </a:r>
                      <a:endParaRPr lang="es-PE">
                        <a:effectLst/>
                        <a:latin typeface="Arial"/>
                      </a:endParaRPr>
                    </a:p>
                  </a:txBody>
                  <a:tcPr marL="47625" marR="47625" marT="47625" marB="47625" anchor="ctr">
                    <a:lnL>
                      <a:noFill/>
                    </a:lnL>
                    <a:lnR>
                      <a:noFill/>
                    </a:lnR>
                    <a:lnT w="9525" cap="flat" cmpd="sng" algn="ctr">
                      <a:solidFill>
                        <a:srgbClr val="A3BCC8"/>
                      </a:solidFill>
                      <a:prstDash val="solid"/>
                      <a:round/>
                      <a:headEnd type="none" w="med" len="med"/>
                      <a:tailEnd type="none" w="med" len="med"/>
                    </a:lnT>
                    <a:lnB>
                      <a:noFill/>
                    </a:lnB>
                    <a:solidFill>
                      <a:schemeClr val="bg2">
                        <a:lumMod val="75000"/>
                      </a:schemeClr>
                    </a:solidFill>
                  </a:tcPr>
                </a:tc>
                <a:tc>
                  <a:txBody>
                    <a:bodyPr/>
                    <a:lstStyle/>
                    <a:p>
                      <a:pPr algn="ctr"/>
                      <a:r>
                        <a:rPr lang="es-PE">
                          <a:effectLst/>
                          <a:latin typeface="verdana"/>
                        </a:rPr>
                        <a:t>23,7</a:t>
                      </a:r>
                      <a:endParaRPr lang="es-PE">
                        <a:effectLst/>
                        <a:latin typeface="Arial"/>
                      </a:endParaRPr>
                    </a:p>
                  </a:txBody>
                  <a:tcPr marL="47625" marR="47625" marT="47625" marB="47625" anchor="ctr">
                    <a:lnL>
                      <a:noFill/>
                    </a:lnL>
                    <a:lnR>
                      <a:noFill/>
                    </a:lnR>
                    <a:lnT w="9525" cap="flat" cmpd="sng" algn="ctr">
                      <a:solidFill>
                        <a:srgbClr val="A3BCC8"/>
                      </a:solidFill>
                      <a:prstDash val="solid"/>
                      <a:round/>
                      <a:headEnd type="none" w="med" len="med"/>
                      <a:tailEnd type="none" w="med" len="med"/>
                    </a:lnT>
                    <a:lnB>
                      <a:noFill/>
                    </a:lnB>
                    <a:solidFill>
                      <a:schemeClr val="bg2">
                        <a:lumMod val="75000"/>
                      </a:schemeClr>
                    </a:solidFill>
                  </a:tcPr>
                </a:tc>
              </a:tr>
              <a:tr h="504541">
                <a:tc>
                  <a:txBody>
                    <a:bodyPr/>
                    <a:lstStyle/>
                    <a:p>
                      <a:pPr algn="ctr"/>
                      <a:r>
                        <a:rPr lang="es-PE">
                          <a:effectLst/>
                          <a:latin typeface="verdana"/>
                        </a:rPr>
                        <a:t>agua</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72,75</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etanol</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22,75</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r>
              <a:tr h="504541">
                <a:tc>
                  <a:txBody>
                    <a:bodyPr/>
                    <a:lstStyle/>
                    <a:p>
                      <a:pPr algn="ctr"/>
                      <a:r>
                        <a:rPr lang="es-PE">
                          <a:effectLst/>
                          <a:latin typeface="verdana"/>
                        </a:rPr>
                        <a:t>benceno</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28,85</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metanol</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22,61</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r>
              <a:tr h="504541">
                <a:tc>
                  <a:txBody>
                    <a:bodyPr/>
                    <a:lstStyle/>
                    <a:p>
                      <a:pPr algn="ctr"/>
                      <a:r>
                        <a:rPr lang="es-PE">
                          <a:effectLst/>
                          <a:latin typeface="verdana"/>
                        </a:rPr>
                        <a:t>tolueno</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28,50</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n-hexano</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18,43</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r>
              <a:tr h="879046">
                <a:tc>
                  <a:txBody>
                    <a:bodyPr/>
                    <a:lstStyle/>
                    <a:p>
                      <a:pPr algn="ctr"/>
                      <a:r>
                        <a:rPr lang="es-PE">
                          <a:effectLst/>
                          <a:latin typeface="verdana"/>
                        </a:rPr>
                        <a:t>tetracloruro de carbono</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26,95</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éter etilico</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17,01</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r>
              <a:tr h="504541">
                <a:tc>
                  <a:txBody>
                    <a:bodyPr/>
                    <a:lstStyle/>
                    <a:p>
                      <a:pPr algn="ctr"/>
                      <a:r>
                        <a:rPr lang="es-PE">
                          <a:effectLst/>
                          <a:latin typeface="verdana"/>
                        </a:rPr>
                        <a:t>acetato de etilo</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verdana"/>
                        </a:rPr>
                        <a:t>23,90</a:t>
                      </a:r>
                      <a:endParaRPr lang="es-PE">
                        <a:effectLst/>
                        <a:latin typeface="Arial"/>
                      </a:endParaRP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Arial"/>
                        </a:rPr>
                        <a:t> </a:t>
                      </a:r>
                    </a:p>
                  </a:txBody>
                  <a:tcPr marL="47625" marR="47625" marT="47625" marB="47625" anchor="ctr">
                    <a:lnL>
                      <a:noFill/>
                    </a:lnL>
                    <a:lnR>
                      <a:noFill/>
                    </a:lnR>
                    <a:lnT>
                      <a:noFill/>
                    </a:lnT>
                    <a:lnB>
                      <a:noFill/>
                    </a:lnB>
                    <a:solidFill>
                      <a:schemeClr val="bg2">
                        <a:lumMod val="75000"/>
                      </a:schemeClr>
                    </a:solidFill>
                  </a:tcPr>
                </a:tc>
                <a:tc>
                  <a:txBody>
                    <a:bodyPr/>
                    <a:lstStyle/>
                    <a:p>
                      <a:pPr algn="ctr"/>
                      <a:r>
                        <a:rPr lang="es-PE">
                          <a:effectLst/>
                          <a:latin typeface="Arial"/>
                        </a:rPr>
                        <a:t> </a:t>
                      </a:r>
                    </a:p>
                  </a:txBody>
                  <a:tcPr marL="47625" marR="47625" marT="47625" marB="47625" anchor="ctr">
                    <a:lnL>
                      <a:noFill/>
                    </a:lnL>
                    <a:lnR>
                      <a:noFill/>
                    </a:lnR>
                    <a:lnT>
                      <a:noFill/>
                    </a:lnT>
                    <a:lnB>
                      <a:noFill/>
                    </a:lnB>
                    <a:solidFill>
                      <a:schemeClr val="bg2">
                        <a:lumMod val="75000"/>
                      </a:schemeClr>
                    </a:solidFill>
                  </a:tcPr>
                </a:tc>
              </a:tr>
            </a:tbl>
          </a:graphicData>
        </a:graphic>
      </p:graphicFrame>
      <p:sp>
        <p:nvSpPr>
          <p:cNvPr id="4" name="3 Rectángulo"/>
          <p:cNvSpPr/>
          <p:nvPr/>
        </p:nvSpPr>
        <p:spPr>
          <a:xfrm>
            <a:off x="395536" y="404664"/>
            <a:ext cx="8064896" cy="369332"/>
          </a:xfrm>
          <a:prstGeom prst="rect">
            <a:avLst/>
          </a:prstGeom>
        </p:spPr>
        <p:txBody>
          <a:bodyPr wrap="square">
            <a:spAutoFit/>
          </a:bodyPr>
          <a:lstStyle/>
          <a:p>
            <a:r>
              <a:rPr lang="es-PE"/>
              <a:t>A </a:t>
            </a:r>
            <a:r>
              <a:rPr lang="es-PE" b="1"/>
              <a:t>mayor fuerza intermolecular</a:t>
            </a:r>
            <a:r>
              <a:rPr lang="es-PE"/>
              <a:t>, </a:t>
            </a:r>
            <a:r>
              <a:rPr lang="es-PE" b="1"/>
              <a:t>mayor tensión superficial</a:t>
            </a:r>
            <a:endParaRPr lang="es-PE"/>
          </a:p>
        </p:txBody>
      </p:sp>
      <p:sp>
        <p:nvSpPr>
          <p:cNvPr id="6" name="Rectangle 1"/>
          <p:cNvSpPr>
            <a:spLocks noChangeArrowheads="1"/>
          </p:cNvSpPr>
          <p:nvPr/>
        </p:nvSpPr>
        <p:spPr bwMode="auto">
          <a:xfrm>
            <a:off x="118336" y="1124744"/>
            <a:ext cx="8748972"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s-PE" b="0" i="0" u="none" strike="noStrike" cap="none" normalizeH="0" baseline="0" smtClean="0">
                <a:ln>
                  <a:noFill/>
                </a:ln>
                <a:solidFill>
                  <a:srgbClr val="323232"/>
                </a:solidFill>
                <a:effectLst/>
                <a:latin typeface="Verdana" pitchFamily="34" charset="0"/>
                <a:cs typeface="Arial" pitchFamily="34" charset="0"/>
              </a:rPr>
              <a:t>En la siguiente tabla te presentamos el valor de la tensión superficial de algunos líquidos, expresados en </a:t>
            </a:r>
            <a:r>
              <a:rPr kumimoji="0" lang="es-PE" b="1" i="0" u="none" strike="noStrike" cap="none" normalizeH="0" baseline="0" smtClean="0">
                <a:ln>
                  <a:noFill/>
                </a:ln>
                <a:solidFill>
                  <a:srgbClr val="323232"/>
                </a:solidFill>
                <a:effectLst/>
                <a:latin typeface="Verdana" pitchFamily="34" charset="0"/>
                <a:cs typeface="Arial" pitchFamily="34" charset="0"/>
              </a:rPr>
              <a:t>dinas/cm </a:t>
            </a:r>
            <a:r>
              <a:rPr kumimoji="0" lang="es-PE" b="0" i="0" u="none" strike="noStrike" cap="none" normalizeH="0" baseline="0" smtClean="0">
                <a:ln>
                  <a:noFill/>
                </a:ln>
                <a:solidFill>
                  <a:srgbClr val="323232"/>
                </a:solidFill>
                <a:effectLst/>
                <a:latin typeface="Verdana" pitchFamily="34" charset="0"/>
                <a:cs typeface="Arial" pitchFamily="34" charset="0"/>
              </a:rPr>
              <a:t>y medidos a 20 °C:</a:t>
            </a:r>
            <a:r>
              <a:rPr kumimoji="0" lang="es-PE" b="0" i="0" u="none" strike="noStrike" cap="none" normalizeH="0" baseline="0" smtClean="0">
                <a:ln>
                  <a:noFill/>
                </a:ln>
                <a:solidFill>
                  <a:srgbClr val="323232"/>
                </a:solidFill>
                <a:effectLst/>
                <a:latin typeface="Arial" pitchFamily="34" charset="0"/>
                <a:cs typeface="Arial" pitchFamily="34" charset="0"/>
              </a:rPr>
              <a:t> </a:t>
            </a:r>
            <a:endParaRPr kumimoji="0" lang="es-PE"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900658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25618"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sp>
        <p:nvSpPr>
          <p:cNvPr id="25603" name="Text Box 6"/>
          <p:cNvSpPr txBox="1">
            <a:spLocks noChangeArrowheads="1"/>
          </p:cNvSpPr>
          <p:nvPr/>
        </p:nvSpPr>
        <p:spPr bwMode="auto">
          <a:xfrm>
            <a:off x="3633788" y="973138"/>
            <a:ext cx="2130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2400" b="1">
                <a:solidFill>
                  <a:srgbClr val="842449"/>
                </a:solidFill>
              </a:rPr>
              <a:t>Polimorfismo</a:t>
            </a:r>
          </a:p>
        </p:txBody>
      </p:sp>
      <p:sp>
        <p:nvSpPr>
          <p:cNvPr id="69639" name="Text Box 7"/>
          <p:cNvSpPr txBox="1">
            <a:spLocks noChangeArrowheads="1"/>
          </p:cNvSpPr>
          <p:nvPr/>
        </p:nvSpPr>
        <p:spPr bwMode="auto">
          <a:xfrm>
            <a:off x="1227138" y="1622425"/>
            <a:ext cx="6680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2000" b="1"/>
              <a:t>Un compuesto presenta polimorfismo cuando</a:t>
            </a:r>
          </a:p>
          <a:p>
            <a:pPr algn="ctr" eaLnBrk="1" hangingPunct="1"/>
            <a:r>
              <a:rPr lang="es-ES" sz="2000" b="1"/>
              <a:t>puede adoptar </a:t>
            </a:r>
            <a:r>
              <a:rPr lang="es-ES" sz="2400" b="1" i="1">
                <a:solidFill>
                  <a:srgbClr val="842449"/>
                </a:solidFill>
              </a:rPr>
              <a:t>más de una estructura cristalina</a:t>
            </a:r>
          </a:p>
        </p:txBody>
      </p:sp>
      <p:sp>
        <p:nvSpPr>
          <p:cNvPr id="69640" name="Text Box 8"/>
          <p:cNvSpPr txBox="1">
            <a:spLocks noChangeArrowheads="1"/>
          </p:cNvSpPr>
          <p:nvPr/>
        </p:nvSpPr>
        <p:spPr bwMode="auto">
          <a:xfrm>
            <a:off x="1682750" y="2959100"/>
            <a:ext cx="219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2400" b="1"/>
              <a:t>Ejemplo: SiO</a:t>
            </a:r>
            <a:r>
              <a:rPr lang="es-ES" sz="2400" b="1" baseline="-25000"/>
              <a:t>2</a:t>
            </a:r>
          </a:p>
        </p:txBody>
      </p:sp>
      <p:sp>
        <p:nvSpPr>
          <p:cNvPr id="69641" name="Text Box 9"/>
          <p:cNvSpPr txBox="1">
            <a:spLocks noChangeArrowheads="1"/>
          </p:cNvSpPr>
          <p:nvPr/>
        </p:nvSpPr>
        <p:spPr bwMode="auto">
          <a:xfrm>
            <a:off x="1031875" y="3868738"/>
            <a:ext cx="1236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2400" b="1"/>
              <a:t>cuarzo</a:t>
            </a:r>
            <a:r>
              <a:rPr lang="es-ES" sz="2000"/>
              <a:t> </a:t>
            </a:r>
          </a:p>
        </p:txBody>
      </p:sp>
      <p:sp>
        <p:nvSpPr>
          <p:cNvPr id="69643" name="Line 11"/>
          <p:cNvSpPr>
            <a:spLocks noChangeShapeType="1"/>
          </p:cNvSpPr>
          <p:nvPr/>
        </p:nvSpPr>
        <p:spPr bwMode="auto">
          <a:xfrm>
            <a:off x="2476500" y="4157663"/>
            <a:ext cx="1155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69644" name="Line 12"/>
          <p:cNvSpPr>
            <a:spLocks noChangeShapeType="1"/>
          </p:cNvSpPr>
          <p:nvPr/>
        </p:nvSpPr>
        <p:spPr bwMode="auto">
          <a:xfrm rot="10800000">
            <a:off x="2476500" y="4229100"/>
            <a:ext cx="1155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69645" name="Line 13"/>
          <p:cNvSpPr>
            <a:spLocks noChangeShapeType="1"/>
          </p:cNvSpPr>
          <p:nvPr/>
        </p:nvSpPr>
        <p:spPr bwMode="auto">
          <a:xfrm>
            <a:off x="5367338" y="4157663"/>
            <a:ext cx="1155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69646" name="Line 14"/>
          <p:cNvSpPr>
            <a:spLocks noChangeShapeType="1"/>
          </p:cNvSpPr>
          <p:nvPr/>
        </p:nvSpPr>
        <p:spPr bwMode="auto">
          <a:xfrm rot="10800000">
            <a:off x="5367338" y="4229100"/>
            <a:ext cx="11557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69647" name="Text Box 15"/>
          <p:cNvSpPr txBox="1">
            <a:spLocks noChangeArrowheads="1"/>
          </p:cNvSpPr>
          <p:nvPr/>
        </p:nvSpPr>
        <p:spPr bwMode="auto">
          <a:xfrm>
            <a:off x="3862388" y="3868738"/>
            <a:ext cx="1385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2400" b="1"/>
              <a:t>tridimita</a:t>
            </a:r>
          </a:p>
        </p:txBody>
      </p:sp>
      <p:sp>
        <p:nvSpPr>
          <p:cNvPr id="69648" name="Text Box 16"/>
          <p:cNvSpPr txBox="1">
            <a:spLocks noChangeArrowheads="1"/>
          </p:cNvSpPr>
          <p:nvPr/>
        </p:nvSpPr>
        <p:spPr bwMode="auto">
          <a:xfrm>
            <a:off x="6645275" y="3868738"/>
            <a:ext cx="180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2400" b="1"/>
              <a:t>cristobalita</a:t>
            </a:r>
          </a:p>
        </p:txBody>
      </p:sp>
      <p:sp>
        <p:nvSpPr>
          <p:cNvPr id="69650" name="Text Box 18"/>
          <p:cNvSpPr txBox="1">
            <a:spLocks noChangeArrowheads="1"/>
          </p:cNvSpPr>
          <p:nvPr/>
        </p:nvSpPr>
        <p:spPr bwMode="auto">
          <a:xfrm>
            <a:off x="2497138" y="3790950"/>
            <a:ext cx="1497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b="1">
                <a:cs typeface="Arial" charset="0"/>
              </a:rPr>
              <a:t>~</a:t>
            </a:r>
            <a:r>
              <a:rPr lang="es-ES" sz="2000" b="1"/>
              <a:t>1200K</a:t>
            </a:r>
          </a:p>
        </p:txBody>
      </p:sp>
      <p:sp>
        <p:nvSpPr>
          <p:cNvPr id="69651" name="Text Box 19"/>
          <p:cNvSpPr txBox="1">
            <a:spLocks noChangeArrowheads="1"/>
          </p:cNvSpPr>
          <p:nvPr/>
        </p:nvSpPr>
        <p:spPr bwMode="auto">
          <a:xfrm>
            <a:off x="5438775" y="3790950"/>
            <a:ext cx="10810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b="1"/>
              <a:t>~</a:t>
            </a:r>
            <a:r>
              <a:rPr lang="es-ES" sz="2000" b="1"/>
              <a:t>1800K</a:t>
            </a:r>
          </a:p>
        </p:txBody>
      </p:sp>
      <p:sp>
        <p:nvSpPr>
          <p:cNvPr id="104471" name="Text Box 23"/>
          <p:cNvSpPr txBox="1">
            <a:spLocks noChangeArrowheads="1"/>
          </p:cNvSpPr>
          <p:nvPr/>
        </p:nvSpPr>
        <p:spPr bwMode="auto">
          <a:xfrm>
            <a:off x="1116013" y="4584700"/>
            <a:ext cx="69230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t>Tres arreglos espaciales diferentes de átomos de Si y O</a:t>
            </a:r>
            <a:endParaRPr lang="es-ES" sz="2000" b="1"/>
          </a:p>
        </p:txBody>
      </p:sp>
      <p:sp>
        <p:nvSpPr>
          <p:cNvPr id="104472" name="Text Box 24"/>
          <p:cNvSpPr txBox="1">
            <a:spLocks noChangeArrowheads="1"/>
          </p:cNvSpPr>
          <p:nvPr/>
        </p:nvSpPr>
        <p:spPr bwMode="auto">
          <a:xfrm>
            <a:off x="2792413" y="5203825"/>
            <a:ext cx="33496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20000"/>
              </a:lnSpc>
            </a:pPr>
            <a:r>
              <a:rPr lang="es-ES_tradnl" sz="2000" b="1"/>
              <a:t>Otos ejemplos:</a:t>
            </a:r>
          </a:p>
          <a:p>
            <a:pPr eaLnBrk="1" hangingPunct="1">
              <a:lnSpc>
                <a:spcPct val="120000"/>
              </a:lnSpc>
            </a:pPr>
            <a:r>
              <a:rPr lang="es-ES_tradnl" sz="2000" b="1"/>
              <a:t>ZnS: blenda y wurtzita</a:t>
            </a:r>
          </a:p>
          <a:p>
            <a:pPr eaLnBrk="1" hangingPunct="1">
              <a:lnSpc>
                <a:spcPct val="120000"/>
              </a:lnSpc>
            </a:pPr>
            <a:r>
              <a:rPr lang="es-ES_tradnl" sz="2000" b="1"/>
              <a:t>CaCO</a:t>
            </a:r>
            <a:r>
              <a:rPr lang="es-ES_tradnl" sz="2000" b="1" baseline="-25000"/>
              <a:t>3</a:t>
            </a:r>
            <a:r>
              <a:rPr lang="es-ES_tradnl" sz="2000" b="1"/>
              <a:t>: calcita y aragonita</a:t>
            </a:r>
            <a:endParaRPr lang="es-ES" sz="2000" b="1"/>
          </a:p>
        </p:txBody>
      </p:sp>
    </p:spTree>
    <p:extLst>
      <p:ext uri="{BB962C8B-B14F-4D97-AF65-F5344CB8AC3E}">
        <p14:creationId xmlns:p14="http://schemas.microsoft.com/office/powerpoint/2010/main" val="1218874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9639"/>
                                        </p:tgtEl>
                                        <p:attrNameLst>
                                          <p:attrName>style.visibility</p:attrName>
                                        </p:attrNameLst>
                                      </p:cBhvr>
                                      <p:to>
                                        <p:strVal val="visible"/>
                                      </p:to>
                                    </p:set>
                                    <p:animEffect transition="in" filter="box(in)">
                                      <p:cBhvr>
                                        <p:cTn id="7" dur="500"/>
                                        <p:tgtEl>
                                          <p:spTgt spid="696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9640"/>
                                        </p:tgtEl>
                                        <p:attrNameLst>
                                          <p:attrName>style.visibility</p:attrName>
                                        </p:attrNameLst>
                                      </p:cBhvr>
                                      <p:to>
                                        <p:strVal val="visible"/>
                                      </p:to>
                                    </p:set>
                                    <p:animEffect transition="in" filter="box(in)">
                                      <p:cBhvr>
                                        <p:cTn id="12" dur="500"/>
                                        <p:tgtEl>
                                          <p:spTgt spid="696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9641"/>
                                        </p:tgtEl>
                                        <p:attrNameLst>
                                          <p:attrName>style.visibility</p:attrName>
                                        </p:attrNameLst>
                                      </p:cBhvr>
                                      <p:to>
                                        <p:strVal val="visible"/>
                                      </p:to>
                                    </p:set>
                                    <p:animEffect transition="in" filter="box(in)">
                                      <p:cBhvr>
                                        <p:cTn id="17" dur="500"/>
                                        <p:tgtEl>
                                          <p:spTgt spid="696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9643"/>
                                        </p:tgtEl>
                                        <p:attrNameLst>
                                          <p:attrName>style.visibility</p:attrName>
                                        </p:attrNameLst>
                                      </p:cBhvr>
                                      <p:to>
                                        <p:strVal val="visible"/>
                                      </p:to>
                                    </p:set>
                                    <p:animEffect transition="in" filter="box(in)">
                                      <p:cBhvr>
                                        <p:cTn id="22" dur="500"/>
                                        <p:tgtEl>
                                          <p:spTgt spid="69643"/>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69644"/>
                                        </p:tgtEl>
                                        <p:attrNameLst>
                                          <p:attrName>style.visibility</p:attrName>
                                        </p:attrNameLst>
                                      </p:cBhvr>
                                      <p:to>
                                        <p:strVal val="visible"/>
                                      </p:to>
                                    </p:set>
                                    <p:animEffect transition="in" filter="box(in)">
                                      <p:cBhvr>
                                        <p:cTn id="25" dur="500"/>
                                        <p:tgtEl>
                                          <p:spTgt spid="69644"/>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69650"/>
                                        </p:tgtEl>
                                        <p:attrNameLst>
                                          <p:attrName>style.visibility</p:attrName>
                                        </p:attrNameLst>
                                      </p:cBhvr>
                                      <p:to>
                                        <p:strVal val="visible"/>
                                      </p:to>
                                    </p:set>
                                    <p:animEffect transition="in" filter="box(in)">
                                      <p:cBhvr>
                                        <p:cTn id="28" dur="500"/>
                                        <p:tgtEl>
                                          <p:spTgt spid="69650"/>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69647"/>
                                        </p:tgtEl>
                                        <p:attrNameLst>
                                          <p:attrName>style.visibility</p:attrName>
                                        </p:attrNameLst>
                                      </p:cBhvr>
                                      <p:to>
                                        <p:strVal val="visible"/>
                                      </p:to>
                                    </p:set>
                                    <p:animEffect transition="in" filter="box(in)">
                                      <p:cBhvr>
                                        <p:cTn id="31" dur="500"/>
                                        <p:tgtEl>
                                          <p:spTgt spid="6964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69645"/>
                                        </p:tgtEl>
                                        <p:attrNameLst>
                                          <p:attrName>style.visibility</p:attrName>
                                        </p:attrNameLst>
                                      </p:cBhvr>
                                      <p:to>
                                        <p:strVal val="visible"/>
                                      </p:to>
                                    </p:set>
                                    <p:animEffect transition="in" filter="box(in)">
                                      <p:cBhvr>
                                        <p:cTn id="36" dur="500"/>
                                        <p:tgtEl>
                                          <p:spTgt spid="69645"/>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69651"/>
                                        </p:tgtEl>
                                        <p:attrNameLst>
                                          <p:attrName>style.visibility</p:attrName>
                                        </p:attrNameLst>
                                      </p:cBhvr>
                                      <p:to>
                                        <p:strVal val="visible"/>
                                      </p:to>
                                    </p:set>
                                    <p:animEffect transition="in" filter="box(in)">
                                      <p:cBhvr>
                                        <p:cTn id="39" dur="500"/>
                                        <p:tgtEl>
                                          <p:spTgt spid="69651"/>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69648"/>
                                        </p:tgtEl>
                                        <p:attrNameLst>
                                          <p:attrName>style.visibility</p:attrName>
                                        </p:attrNameLst>
                                      </p:cBhvr>
                                      <p:to>
                                        <p:strVal val="visible"/>
                                      </p:to>
                                    </p:set>
                                    <p:animEffect transition="in" filter="box(in)">
                                      <p:cBhvr>
                                        <p:cTn id="42" dur="500"/>
                                        <p:tgtEl>
                                          <p:spTgt spid="69648"/>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69646"/>
                                        </p:tgtEl>
                                        <p:attrNameLst>
                                          <p:attrName>style.visibility</p:attrName>
                                        </p:attrNameLst>
                                      </p:cBhvr>
                                      <p:to>
                                        <p:strVal val="visible"/>
                                      </p:to>
                                    </p:set>
                                    <p:animEffect transition="in" filter="box(in)">
                                      <p:cBhvr>
                                        <p:cTn id="45" dur="500"/>
                                        <p:tgtEl>
                                          <p:spTgt spid="6964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4471"/>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04472">
                                            <p:txEl>
                                              <p:pRg st="0" end="0"/>
                                            </p:txEl>
                                          </p:spTgt>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04472">
                                            <p:txEl>
                                              <p:pRg st="1" end="1"/>
                                            </p:txEl>
                                          </p:spTgt>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044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9" grpId="0"/>
      <p:bldP spid="69640" grpId="0"/>
      <p:bldP spid="69641" grpId="0"/>
      <p:bldP spid="69643" grpId="0" animBg="1"/>
      <p:bldP spid="69644" grpId="0" animBg="1"/>
      <p:bldP spid="69645" grpId="0" animBg="1"/>
      <p:bldP spid="69646" grpId="0" animBg="1"/>
      <p:bldP spid="69647" grpId="0"/>
      <p:bldP spid="69648" grpId="0"/>
      <p:bldP spid="69650" grpId="0"/>
      <p:bldP spid="69651" grpId="0"/>
      <p:bldP spid="104471" grpId="0"/>
      <p:bldP spid="10447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320040"/>
            <a:ext cx="7239000" cy="1143000"/>
          </a:xfrm>
        </p:spPr>
        <p:txBody>
          <a:bodyPr/>
          <a:lstStyle/>
          <a:p>
            <a:pPr eaLnBrk="1" fontAlgn="auto" hangingPunct="1">
              <a:spcAft>
                <a:spcPts val="0"/>
              </a:spcAft>
              <a:defRPr/>
            </a:pPr>
            <a:r>
              <a:rPr lang="es-ES" smtClean="0"/>
              <a:t>Sólidos cristalinos</a:t>
            </a:r>
          </a:p>
        </p:txBody>
      </p:sp>
      <p:sp>
        <p:nvSpPr>
          <p:cNvPr id="26627" name="Rectangle 3"/>
          <p:cNvSpPr>
            <a:spLocks noGrp="1" noChangeArrowheads="1"/>
          </p:cNvSpPr>
          <p:nvPr>
            <p:ph idx="1"/>
          </p:nvPr>
        </p:nvSpPr>
        <p:spPr/>
        <p:txBody>
          <a:bodyPr/>
          <a:lstStyle/>
          <a:p>
            <a:pPr eaLnBrk="1" hangingPunct="1">
              <a:buFont typeface="Wingdings" pitchFamily="2" charset="2"/>
              <a:buNone/>
            </a:pPr>
            <a:r>
              <a:rPr lang="es-ES" smtClean="0"/>
              <a:t>Dependiendo del tipo de unión entre las partículas se pueden clasificar en:</a:t>
            </a:r>
          </a:p>
          <a:p>
            <a:pPr eaLnBrk="1" hangingPunct="1">
              <a:buFont typeface="Wingdings" pitchFamily="2" charset="2"/>
              <a:buNone/>
            </a:pPr>
            <a:endParaRPr lang="es-ES" smtClean="0"/>
          </a:p>
          <a:p>
            <a:pPr eaLnBrk="1" hangingPunct="1">
              <a:buClr>
                <a:schemeClr val="tx1"/>
              </a:buClr>
            </a:pPr>
            <a:r>
              <a:rPr lang="es-ES" u="sng" smtClean="0"/>
              <a:t>Moleculares</a:t>
            </a:r>
            <a:r>
              <a:rPr lang="es-ES" smtClean="0"/>
              <a:t> (fuerzas intermoleculares)</a:t>
            </a:r>
          </a:p>
          <a:p>
            <a:pPr eaLnBrk="1" hangingPunct="1">
              <a:buClr>
                <a:schemeClr val="tx1"/>
              </a:buClr>
            </a:pPr>
            <a:r>
              <a:rPr lang="es-ES" u="sng" smtClean="0"/>
              <a:t>Iónicos</a:t>
            </a:r>
            <a:r>
              <a:rPr lang="es-ES" smtClean="0"/>
              <a:t> (enlace iónico)</a:t>
            </a:r>
          </a:p>
          <a:p>
            <a:pPr eaLnBrk="1" hangingPunct="1">
              <a:buClr>
                <a:schemeClr val="tx1"/>
              </a:buClr>
            </a:pPr>
            <a:r>
              <a:rPr lang="es-ES" u="sng" smtClean="0"/>
              <a:t>Covalentes</a:t>
            </a:r>
            <a:r>
              <a:rPr lang="es-ES" smtClean="0"/>
              <a:t> (enlace covalente)</a:t>
            </a:r>
          </a:p>
          <a:p>
            <a:pPr eaLnBrk="1" hangingPunct="1">
              <a:buClr>
                <a:schemeClr val="tx1"/>
              </a:buClr>
            </a:pPr>
            <a:r>
              <a:rPr lang="es-ES" u="sng" smtClean="0"/>
              <a:t>Metálicos</a:t>
            </a:r>
            <a:r>
              <a:rPr lang="es-ES" smtClean="0"/>
              <a:t> (enlace metálico)</a:t>
            </a:r>
          </a:p>
          <a:p>
            <a:pPr eaLnBrk="1" hangingPunct="1">
              <a:buClr>
                <a:schemeClr val="tx1"/>
              </a:buClr>
            </a:pPr>
            <a:endParaRPr lang="es-ES" smtClean="0"/>
          </a:p>
        </p:txBody>
      </p:sp>
    </p:spTree>
    <p:extLst>
      <p:ext uri="{BB962C8B-B14F-4D97-AF65-F5344CB8AC3E}">
        <p14:creationId xmlns:p14="http://schemas.microsoft.com/office/powerpoint/2010/main" val="33898038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6632"/>
            <a:ext cx="8712968" cy="6624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0165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1039"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grpSp>
        <p:nvGrpSpPr>
          <p:cNvPr id="2" name="Organization Chart 2"/>
          <p:cNvGrpSpPr>
            <a:grpSpLocks/>
          </p:cNvGrpSpPr>
          <p:nvPr/>
        </p:nvGrpSpPr>
        <p:grpSpPr bwMode="auto">
          <a:xfrm>
            <a:off x="238125" y="1117600"/>
            <a:ext cx="8667750" cy="4846638"/>
            <a:chOff x="1160" y="1299"/>
            <a:chExt cx="1440" cy="2016"/>
          </a:xfrm>
        </p:grpSpPr>
        <p:cxnSp>
          <p:nvCxnSpPr>
            <p:cNvPr id="9220" name="_s9220"/>
            <p:cNvCxnSpPr>
              <a:cxnSpLocks noChangeShapeType="1"/>
              <a:stCxn id="7" idx="1"/>
              <a:endCxn id="3" idx="2"/>
            </p:cNvCxnSpPr>
            <p:nvPr/>
          </p:nvCxnSpPr>
          <p:spPr bwMode="auto">
            <a:xfrm rot="10800000">
              <a:off x="1592" y="1587"/>
              <a:ext cx="144" cy="1584"/>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9221" name="_s9221"/>
            <p:cNvCxnSpPr>
              <a:cxnSpLocks noChangeShapeType="1"/>
              <a:stCxn id="6" idx="1"/>
              <a:endCxn id="3" idx="2"/>
            </p:cNvCxnSpPr>
            <p:nvPr/>
          </p:nvCxnSpPr>
          <p:spPr bwMode="auto">
            <a:xfrm rot="10800000">
              <a:off x="1592" y="1587"/>
              <a:ext cx="144" cy="1152"/>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9222" name="_s9222"/>
            <p:cNvCxnSpPr>
              <a:cxnSpLocks noChangeShapeType="1"/>
              <a:stCxn id="5" idx="1"/>
              <a:endCxn id="3" idx="2"/>
            </p:cNvCxnSpPr>
            <p:nvPr/>
          </p:nvCxnSpPr>
          <p:spPr bwMode="auto">
            <a:xfrm rot="10800000">
              <a:off x="1592" y="1587"/>
              <a:ext cx="144" cy="720"/>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9223" name="_s9223"/>
            <p:cNvCxnSpPr>
              <a:cxnSpLocks noChangeShapeType="1"/>
              <a:stCxn id="4" idx="1"/>
              <a:endCxn id="3" idx="2"/>
            </p:cNvCxnSpPr>
            <p:nvPr/>
          </p:nvCxnSpPr>
          <p:spPr bwMode="auto">
            <a:xfrm rot="10800000">
              <a:off x="1592" y="1587"/>
              <a:ext cx="144" cy="288"/>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sp>
          <p:nvSpPr>
            <p:cNvPr id="3" name="_s9224"/>
            <p:cNvSpPr>
              <a:spLocks noChangeArrowheads="1"/>
            </p:cNvSpPr>
            <p:nvPr/>
          </p:nvSpPr>
          <p:spPr bwMode="auto">
            <a:xfrm>
              <a:off x="1160" y="1299"/>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1" i="0" u="none" strike="noStrike" cap="none" normalizeH="0" baseline="0" smtClean="0">
                  <a:ln>
                    <a:noFill/>
                  </a:ln>
                  <a:solidFill>
                    <a:schemeClr val="tx1"/>
                  </a:solidFill>
                  <a:effectLst/>
                  <a:latin typeface="Arial" charset="0"/>
                </a:rPr>
                <a:t>Moleculares</a:t>
              </a:r>
            </a:p>
          </p:txBody>
        </p:sp>
        <p:sp>
          <p:nvSpPr>
            <p:cNvPr id="4" name="_s9225"/>
            <p:cNvSpPr>
              <a:spLocks noChangeArrowheads="1"/>
            </p:cNvSpPr>
            <p:nvPr/>
          </p:nvSpPr>
          <p:spPr bwMode="auto">
            <a:xfrm>
              <a:off x="1736" y="1731"/>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Moléculas</a:t>
              </a:r>
            </a:p>
          </p:txBody>
        </p:sp>
        <p:sp>
          <p:nvSpPr>
            <p:cNvPr id="5" name="_s9226"/>
            <p:cNvSpPr>
              <a:spLocks noChangeArrowheads="1"/>
            </p:cNvSpPr>
            <p:nvPr/>
          </p:nvSpPr>
          <p:spPr bwMode="auto">
            <a:xfrm>
              <a:off x="1736" y="2163"/>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Fuerzas intermoleculares de Van der Waals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Puentes de H, dipolo-dipolo, dispersión</a:t>
              </a:r>
            </a:p>
          </p:txBody>
        </p:sp>
        <p:sp>
          <p:nvSpPr>
            <p:cNvPr id="6" name="_s9227"/>
            <p:cNvSpPr>
              <a:spLocks noChangeArrowheads="1"/>
            </p:cNvSpPr>
            <p:nvPr/>
          </p:nvSpPr>
          <p:spPr bwMode="auto">
            <a:xfrm>
              <a:off x="1736" y="2595"/>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Blandos, PF bajos, malos conductores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del calor y la electricidad</a:t>
              </a:r>
              <a:endParaRPr kumimoji="0" lang="es-ES" sz="2500" b="1" i="0" u="none" strike="noStrike" cap="none" normalizeH="0" baseline="0" smtClean="0">
                <a:ln>
                  <a:noFill/>
                </a:ln>
                <a:solidFill>
                  <a:schemeClr val="tx1"/>
                </a:solidFill>
                <a:effectLst/>
                <a:latin typeface="Arial" charset="0"/>
              </a:endParaRPr>
            </a:p>
          </p:txBody>
        </p:sp>
        <p:sp>
          <p:nvSpPr>
            <p:cNvPr id="7" name="_s9228"/>
            <p:cNvSpPr>
              <a:spLocks noChangeArrowheads="1"/>
            </p:cNvSpPr>
            <p:nvPr/>
          </p:nvSpPr>
          <p:spPr bwMode="auto">
            <a:xfrm>
              <a:off x="1736" y="3027"/>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Hielo, naftalina, hielo seco (CO</a:t>
              </a:r>
              <a:r>
                <a:rPr kumimoji="0" lang="es-ES" sz="2000" b="1" i="0" u="none" strike="noStrike" cap="none" normalizeH="0" baseline="-25000" smtClean="0">
                  <a:ln>
                    <a:noFill/>
                  </a:ln>
                  <a:solidFill>
                    <a:schemeClr val="tx1"/>
                  </a:solidFill>
                  <a:effectLst/>
                  <a:latin typeface="Arial" charset="0"/>
                </a:rPr>
                <a:t>2</a:t>
              </a:r>
              <a:r>
                <a:rPr kumimoji="0" lang="es-ES" sz="2000" b="1" i="0" u="none" strike="noStrike" cap="none" normalizeH="0" baseline="0" smtClean="0">
                  <a:ln>
                    <a:noFill/>
                  </a:ln>
                  <a:solidFill>
                    <a:schemeClr val="tx1"/>
                  </a:solidFill>
                  <a:effectLst/>
                  <a:latin typeface="Arial" charset="0"/>
                </a:rPr>
                <a:t>)</a:t>
              </a:r>
            </a:p>
          </p:txBody>
        </p:sp>
      </p:grpSp>
    </p:spTree>
    <p:extLst>
      <p:ext uri="{BB962C8B-B14F-4D97-AF65-F5344CB8AC3E}">
        <p14:creationId xmlns:p14="http://schemas.microsoft.com/office/powerpoint/2010/main" val="34064289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27661"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sp>
        <p:nvSpPr>
          <p:cNvPr id="27651" name="Text Box 8"/>
          <p:cNvSpPr txBox="1">
            <a:spLocks noChangeArrowheads="1"/>
          </p:cNvSpPr>
          <p:nvPr/>
        </p:nvSpPr>
        <p:spPr bwMode="auto">
          <a:xfrm>
            <a:off x="2982913" y="755650"/>
            <a:ext cx="321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2400" b="1">
                <a:solidFill>
                  <a:srgbClr val="842449"/>
                </a:solidFill>
              </a:rPr>
              <a:t>Sólidos moleculares</a:t>
            </a:r>
            <a:r>
              <a:rPr lang="es-ES" sz="2000">
                <a:solidFill>
                  <a:srgbClr val="842449"/>
                </a:solidFill>
              </a:rPr>
              <a:t> </a:t>
            </a:r>
          </a:p>
        </p:txBody>
      </p:sp>
      <p:pic>
        <p:nvPicPr>
          <p:cNvPr id="27652"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14322" t="11172" r="14259" b="8696"/>
          <a:stretch>
            <a:fillRect/>
          </a:stretch>
        </p:blipFill>
        <p:spPr bwMode="auto">
          <a:xfrm>
            <a:off x="6594475" y="4151313"/>
            <a:ext cx="1804988"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l="4083" t="11266" r="8165" b="1511"/>
          <a:stretch>
            <a:fillRect/>
          </a:stretch>
        </p:blipFill>
        <p:spPr bwMode="auto">
          <a:xfrm>
            <a:off x="527050" y="4151313"/>
            <a:ext cx="3105150"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8775" y="1262063"/>
            <a:ext cx="3033713"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513" y="684213"/>
            <a:ext cx="223520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 Box 11"/>
          <p:cNvSpPr txBox="1">
            <a:spLocks noChangeArrowheads="1"/>
          </p:cNvSpPr>
          <p:nvPr/>
        </p:nvSpPr>
        <p:spPr bwMode="auto">
          <a:xfrm>
            <a:off x="2838450" y="1546225"/>
            <a:ext cx="1487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842449"/>
                </a:solidFill>
              </a:rPr>
              <a:t>H</a:t>
            </a:r>
            <a:r>
              <a:rPr lang="es-ES_tradnl" sz="2000" b="1" baseline="-25000">
                <a:solidFill>
                  <a:srgbClr val="842449"/>
                </a:solidFill>
              </a:rPr>
              <a:t>2</a:t>
            </a:r>
            <a:r>
              <a:rPr lang="es-ES_tradnl" sz="2000" b="1">
                <a:solidFill>
                  <a:srgbClr val="842449"/>
                </a:solidFill>
              </a:rPr>
              <a:t>O (hielo)</a:t>
            </a:r>
            <a:endParaRPr lang="es-ES" sz="2000" b="1">
              <a:solidFill>
                <a:srgbClr val="842449"/>
              </a:solidFill>
            </a:endParaRPr>
          </a:p>
        </p:txBody>
      </p:sp>
      <p:sp>
        <p:nvSpPr>
          <p:cNvPr id="27657" name="Text Box 12"/>
          <p:cNvSpPr txBox="1">
            <a:spLocks noChangeArrowheads="1"/>
          </p:cNvSpPr>
          <p:nvPr/>
        </p:nvSpPr>
        <p:spPr bwMode="auto">
          <a:xfrm>
            <a:off x="3054350" y="2963863"/>
            <a:ext cx="2447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842449"/>
                </a:solidFill>
              </a:rPr>
              <a:t>P</a:t>
            </a:r>
            <a:r>
              <a:rPr lang="es-ES_tradnl" sz="2000" b="1" baseline="-25000">
                <a:solidFill>
                  <a:srgbClr val="842449"/>
                </a:solidFill>
              </a:rPr>
              <a:t>4</a:t>
            </a:r>
            <a:r>
              <a:rPr lang="es-ES_tradnl" sz="2000" b="1">
                <a:solidFill>
                  <a:srgbClr val="842449"/>
                </a:solidFill>
              </a:rPr>
              <a:t> (fósforo blanco)</a:t>
            </a:r>
            <a:endParaRPr lang="es-ES" sz="2000" b="1">
              <a:solidFill>
                <a:srgbClr val="842449"/>
              </a:solidFill>
            </a:endParaRPr>
          </a:p>
        </p:txBody>
      </p:sp>
      <p:sp>
        <p:nvSpPr>
          <p:cNvPr id="27658" name="Text Box 13"/>
          <p:cNvSpPr txBox="1">
            <a:spLocks noChangeArrowheads="1"/>
          </p:cNvSpPr>
          <p:nvPr/>
        </p:nvSpPr>
        <p:spPr bwMode="auto">
          <a:xfrm>
            <a:off x="3705225" y="4265613"/>
            <a:ext cx="2479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842449"/>
                </a:solidFill>
              </a:rPr>
              <a:t>S</a:t>
            </a:r>
            <a:r>
              <a:rPr lang="es-ES_tradnl" sz="2000" b="1" baseline="-25000">
                <a:solidFill>
                  <a:srgbClr val="842449"/>
                </a:solidFill>
              </a:rPr>
              <a:t>8 </a:t>
            </a:r>
            <a:r>
              <a:rPr lang="es-ES_tradnl" sz="2000" b="1">
                <a:solidFill>
                  <a:srgbClr val="842449"/>
                </a:solidFill>
              </a:rPr>
              <a:t>(azufre rómbico)</a:t>
            </a:r>
            <a:endParaRPr lang="es-ES" sz="2000" b="1">
              <a:solidFill>
                <a:srgbClr val="842449"/>
              </a:solidFill>
            </a:endParaRPr>
          </a:p>
        </p:txBody>
      </p:sp>
      <p:sp>
        <p:nvSpPr>
          <p:cNvPr id="27659" name="Text Box 14"/>
          <p:cNvSpPr txBox="1">
            <a:spLocks noChangeArrowheads="1"/>
          </p:cNvSpPr>
          <p:nvPr/>
        </p:nvSpPr>
        <p:spPr bwMode="auto">
          <a:xfrm>
            <a:off x="5184775" y="5957888"/>
            <a:ext cx="1120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842449"/>
                </a:solidFill>
              </a:rPr>
              <a:t>I</a:t>
            </a:r>
            <a:r>
              <a:rPr lang="es-ES_tradnl" sz="2000" b="1" baseline="-25000">
                <a:solidFill>
                  <a:srgbClr val="842449"/>
                </a:solidFill>
              </a:rPr>
              <a:t>2</a:t>
            </a:r>
            <a:r>
              <a:rPr lang="es-ES_tradnl" sz="2000" b="1">
                <a:solidFill>
                  <a:srgbClr val="842449"/>
                </a:solidFill>
              </a:rPr>
              <a:t> (iodo)</a:t>
            </a:r>
            <a:endParaRPr lang="es-ES" sz="2000" b="1">
              <a:solidFill>
                <a:srgbClr val="842449"/>
              </a:solidFill>
            </a:endParaRPr>
          </a:p>
        </p:txBody>
      </p:sp>
    </p:spTree>
    <p:extLst>
      <p:ext uri="{BB962C8B-B14F-4D97-AF65-F5344CB8AC3E}">
        <p14:creationId xmlns:p14="http://schemas.microsoft.com/office/powerpoint/2010/main" val="20106610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320040"/>
            <a:ext cx="7239000" cy="1143000"/>
          </a:xfrm>
        </p:spPr>
        <p:txBody>
          <a:bodyPr/>
          <a:lstStyle/>
          <a:p>
            <a:pPr eaLnBrk="1" fontAlgn="auto" hangingPunct="1">
              <a:spcAft>
                <a:spcPts val="0"/>
              </a:spcAft>
              <a:defRPr/>
            </a:pPr>
            <a:r>
              <a:rPr lang="es-ES" smtClean="0"/>
              <a:t>Sólidos moleculares</a:t>
            </a:r>
          </a:p>
        </p:txBody>
      </p:sp>
      <p:sp>
        <p:nvSpPr>
          <p:cNvPr id="28675" name="Rectangle 3"/>
          <p:cNvSpPr>
            <a:spLocks noGrp="1" noChangeArrowheads="1"/>
          </p:cNvSpPr>
          <p:nvPr>
            <p:ph idx="1"/>
          </p:nvPr>
        </p:nvSpPr>
        <p:spPr>
          <a:xfrm>
            <a:off x="467544" y="1556792"/>
            <a:ext cx="8229600" cy="4373563"/>
          </a:xfrm>
        </p:spPr>
        <p:txBody>
          <a:bodyPr>
            <a:normAutofit fontScale="92500" lnSpcReduction="10000"/>
          </a:bodyPr>
          <a:lstStyle/>
          <a:p>
            <a:pPr algn="just" eaLnBrk="1" hangingPunct="1"/>
            <a:endParaRPr lang="es-ES" smtClean="0"/>
          </a:p>
          <a:p>
            <a:pPr algn="just" eaLnBrk="1" hangingPunct="1"/>
            <a:r>
              <a:rPr lang="es-ES" smtClean="0">
                <a:solidFill>
                  <a:srgbClr val="FF0000"/>
                </a:solidFill>
              </a:rPr>
              <a:t>Ej. Hielo seco. CO</a:t>
            </a:r>
            <a:r>
              <a:rPr lang="es-ES" baseline="-10000" smtClean="0">
                <a:solidFill>
                  <a:srgbClr val="FF0000"/>
                </a:solidFill>
              </a:rPr>
              <a:t>2</a:t>
            </a:r>
          </a:p>
          <a:p>
            <a:pPr algn="just" eaLnBrk="1" hangingPunct="1"/>
            <a:endParaRPr lang="es-ES" baseline="-10000" smtClean="0"/>
          </a:p>
          <a:p>
            <a:pPr algn="just" eaLnBrk="1" hangingPunct="1">
              <a:buFont typeface="Wingdings" pitchFamily="2" charset="2"/>
              <a:buNone/>
            </a:pPr>
            <a:r>
              <a:rPr lang="es-ES" baseline="-10000" smtClean="0"/>
              <a:t>	</a:t>
            </a:r>
            <a:r>
              <a:rPr lang="es-ES" smtClean="0"/>
              <a:t>Cada molécula Apolar se une a las otras por fuerzas de London(dispersión)  adoptando una estructura cristalina de tipo cúbico.</a:t>
            </a:r>
          </a:p>
          <a:p>
            <a:pPr algn="just" eaLnBrk="1" hangingPunct="1">
              <a:buFont typeface="Wingdings" pitchFamily="2" charset="2"/>
              <a:buNone/>
            </a:pPr>
            <a:endParaRPr lang="es-ES" smtClean="0"/>
          </a:p>
          <a:p>
            <a:r>
              <a:rPr lang="es-ES" smtClean="0">
                <a:solidFill>
                  <a:srgbClr val="FF0000"/>
                </a:solidFill>
              </a:rPr>
              <a:t>Ej.2    </a:t>
            </a:r>
            <a:r>
              <a:rPr lang="es-ES">
                <a:solidFill>
                  <a:srgbClr val="FF0000"/>
                </a:solidFill>
              </a:rPr>
              <a:t>Hielo H</a:t>
            </a:r>
            <a:r>
              <a:rPr lang="es-ES" baseline="-10000">
                <a:solidFill>
                  <a:srgbClr val="FF0000"/>
                </a:solidFill>
              </a:rPr>
              <a:t>2</a:t>
            </a:r>
            <a:r>
              <a:rPr lang="es-ES">
                <a:solidFill>
                  <a:srgbClr val="FF0000"/>
                </a:solidFill>
              </a:rPr>
              <a:t>O</a:t>
            </a:r>
            <a:endParaRPr lang="es-ES" i="1">
              <a:solidFill>
                <a:srgbClr val="FF0000"/>
              </a:solidFill>
            </a:endParaRPr>
          </a:p>
          <a:p>
            <a:pPr>
              <a:buNone/>
            </a:pPr>
            <a:r>
              <a:rPr lang="es-ES" i="1"/>
              <a:t>	</a:t>
            </a:r>
          </a:p>
          <a:p>
            <a:pPr>
              <a:buNone/>
            </a:pPr>
            <a:r>
              <a:rPr lang="es-ES"/>
              <a:t>Cada molécula está enlazada por enlace de hidrógeno a otras dos adoptando una estructura cristalina de tipo hexagonal.</a:t>
            </a:r>
          </a:p>
          <a:p>
            <a:pPr algn="just" eaLnBrk="1" hangingPunct="1">
              <a:buFont typeface="Wingdings" pitchFamily="2" charset="2"/>
              <a:buNone/>
            </a:pPr>
            <a:endParaRPr lang="es-ES" smtClean="0"/>
          </a:p>
          <a:p>
            <a:pPr algn="just" eaLnBrk="1" hangingPunct="1">
              <a:buFont typeface="Wingdings" pitchFamily="2" charset="2"/>
              <a:buNone/>
            </a:pPr>
            <a:endParaRPr lang="es-ES" smtClean="0"/>
          </a:p>
        </p:txBody>
      </p:sp>
    </p:spTree>
    <p:extLst>
      <p:ext uri="{BB962C8B-B14F-4D97-AF65-F5344CB8AC3E}">
        <p14:creationId xmlns:p14="http://schemas.microsoft.com/office/powerpoint/2010/main" val="27039283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p:cNvPicPr>
            <a:picLocks noGrp="1" noChangeAspect="1" noChangeArrowheads="1"/>
          </p:cNvPicPr>
          <p:nvPr>
            <p:ph/>
          </p:nvPr>
        </p:nvPicPr>
        <p:blipFill>
          <a:blip r:embed="rId2" cstate="print">
            <a:extLst>
              <a:ext uri="{28A0092B-C50C-407E-A947-70E740481C1C}">
                <a14:useLocalDpi xmlns:a14="http://schemas.microsoft.com/office/drawing/2010/main" val="0"/>
              </a:ext>
            </a:extLst>
          </a:blip>
          <a:srcRect/>
          <a:stretch>
            <a:fillRect/>
          </a:stretch>
        </p:blipFill>
        <p:spPr>
          <a:xfrm>
            <a:off x="455613" y="936625"/>
            <a:ext cx="8226425" cy="4495800"/>
          </a:xfrm>
          <a:noFill/>
        </p:spPr>
      </p:pic>
    </p:spTree>
    <p:extLst>
      <p:ext uri="{BB962C8B-B14F-4D97-AF65-F5344CB8AC3E}">
        <p14:creationId xmlns:p14="http://schemas.microsoft.com/office/powerpoint/2010/main" val="4482590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320040"/>
            <a:ext cx="7239000" cy="1143000"/>
          </a:xfrm>
        </p:spPr>
        <p:txBody>
          <a:bodyPr/>
          <a:lstStyle/>
          <a:p>
            <a:pPr eaLnBrk="1" fontAlgn="auto" hangingPunct="1">
              <a:spcAft>
                <a:spcPts val="0"/>
              </a:spcAft>
              <a:defRPr/>
            </a:pPr>
            <a:r>
              <a:rPr lang="es-ES" smtClean="0"/>
              <a:t>Sólidos iónicos</a:t>
            </a:r>
          </a:p>
        </p:txBody>
      </p:sp>
      <p:sp>
        <p:nvSpPr>
          <p:cNvPr id="31747" name="Rectangle 3"/>
          <p:cNvSpPr>
            <a:spLocks noGrp="1" noChangeArrowheads="1"/>
          </p:cNvSpPr>
          <p:nvPr>
            <p:ph idx="1"/>
          </p:nvPr>
        </p:nvSpPr>
        <p:spPr/>
        <p:txBody>
          <a:bodyPr/>
          <a:lstStyle/>
          <a:p>
            <a:pPr eaLnBrk="1" hangingPunct="1"/>
            <a:r>
              <a:rPr lang="es-ES" smtClean="0"/>
              <a:t>Están formados por disposiciones ilimitadas de iones positivos y negativos unidos por atracción electrostática.</a:t>
            </a:r>
          </a:p>
        </p:txBody>
      </p:sp>
    </p:spTree>
    <p:extLst>
      <p:ext uri="{BB962C8B-B14F-4D97-AF65-F5344CB8AC3E}">
        <p14:creationId xmlns:p14="http://schemas.microsoft.com/office/powerpoint/2010/main" val="8807786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3"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2065"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grpSp>
        <p:nvGrpSpPr>
          <p:cNvPr id="2" name="Organization Chart 2"/>
          <p:cNvGrpSpPr>
            <a:grpSpLocks/>
          </p:cNvGrpSpPr>
          <p:nvPr/>
        </p:nvGrpSpPr>
        <p:grpSpPr bwMode="auto">
          <a:xfrm>
            <a:off x="238125" y="1189038"/>
            <a:ext cx="8667750" cy="4846637"/>
            <a:chOff x="1160" y="1299"/>
            <a:chExt cx="1440" cy="2448"/>
          </a:xfrm>
        </p:grpSpPr>
        <p:cxnSp>
          <p:nvCxnSpPr>
            <p:cNvPr id="10244" name="_s10244"/>
            <p:cNvCxnSpPr>
              <a:cxnSpLocks noChangeShapeType="1"/>
              <a:stCxn id="8" idx="0"/>
              <a:endCxn id="6" idx="2"/>
            </p:cNvCxnSpPr>
            <p:nvPr/>
          </p:nvCxnSpPr>
          <p:spPr bwMode="auto">
            <a:xfrm rot="16200000">
              <a:off x="2097" y="2954"/>
              <a:ext cx="144" cy="1"/>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0245" name="_s10245"/>
            <p:cNvCxnSpPr>
              <a:cxnSpLocks noChangeShapeType="1"/>
              <a:stCxn id="7" idx="1"/>
              <a:endCxn id="3" idx="2"/>
            </p:cNvCxnSpPr>
            <p:nvPr/>
          </p:nvCxnSpPr>
          <p:spPr bwMode="auto">
            <a:xfrm rot="10800000">
              <a:off x="1592" y="1587"/>
              <a:ext cx="144" cy="2016"/>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0246" name="_s10246"/>
            <p:cNvCxnSpPr>
              <a:cxnSpLocks noChangeShapeType="1"/>
              <a:stCxn id="6" idx="1"/>
              <a:endCxn id="3" idx="2"/>
            </p:cNvCxnSpPr>
            <p:nvPr/>
          </p:nvCxnSpPr>
          <p:spPr bwMode="auto">
            <a:xfrm rot="10800000">
              <a:off x="1592" y="1587"/>
              <a:ext cx="144" cy="1152"/>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0247" name="_s10247"/>
            <p:cNvCxnSpPr>
              <a:cxnSpLocks noChangeShapeType="1"/>
              <a:stCxn id="5" idx="1"/>
              <a:endCxn id="3" idx="2"/>
            </p:cNvCxnSpPr>
            <p:nvPr/>
          </p:nvCxnSpPr>
          <p:spPr bwMode="auto">
            <a:xfrm rot="10800000">
              <a:off x="1592" y="1587"/>
              <a:ext cx="144" cy="720"/>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0248" name="_s10248"/>
            <p:cNvCxnSpPr>
              <a:cxnSpLocks noChangeShapeType="1"/>
              <a:stCxn id="4" idx="1"/>
              <a:endCxn id="3" idx="2"/>
            </p:cNvCxnSpPr>
            <p:nvPr/>
          </p:nvCxnSpPr>
          <p:spPr bwMode="auto">
            <a:xfrm rot="10800000">
              <a:off x="1592" y="1587"/>
              <a:ext cx="144" cy="288"/>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sp>
          <p:nvSpPr>
            <p:cNvPr id="3" name="_s10249"/>
            <p:cNvSpPr>
              <a:spLocks noChangeArrowheads="1"/>
            </p:cNvSpPr>
            <p:nvPr/>
          </p:nvSpPr>
          <p:spPr bwMode="auto">
            <a:xfrm>
              <a:off x="1160" y="1299"/>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200" b="1" i="0" u="none" strike="noStrike" cap="none" normalizeH="0" baseline="0" smtClean="0">
                  <a:ln>
                    <a:noFill/>
                  </a:ln>
                  <a:solidFill>
                    <a:schemeClr val="tx1"/>
                  </a:solidFill>
                  <a:effectLst/>
                  <a:latin typeface="Arial" charset="0"/>
                </a:rPr>
                <a:t>Iónicos</a:t>
              </a:r>
            </a:p>
          </p:txBody>
        </p:sp>
        <p:sp>
          <p:nvSpPr>
            <p:cNvPr id="4" name="_s10250"/>
            <p:cNvSpPr>
              <a:spLocks noChangeArrowheads="1"/>
            </p:cNvSpPr>
            <p:nvPr/>
          </p:nvSpPr>
          <p:spPr bwMode="auto">
            <a:xfrm>
              <a:off x="1736" y="1731"/>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Cationes y aniones</a:t>
              </a:r>
            </a:p>
          </p:txBody>
        </p:sp>
        <p:sp>
          <p:nvSpPr>
            <p:cNvPr id="5" name="_s10251"/>
            <p:cNvSpPr>
              <a:spLocks noChangeArrowheads="1"/>
            </p:cNvSpPr>
            <p:nvPr/>
          </p:nvSpPr>
          <p:spPr bwMode="auto">
            <a:xfrm>
              <a:off x="1736" y="2163"/>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Fuerzas electrostáticas</a:t>
              </a:r>
            </a:p>
          </p:txBody>
        </p:sp>
        <p:sp>
          <p:nvSpPr>
            <p:cNvPr id="6" name="_s10252"/>
            <p:cNvSpPr>
              <a:spLocks noChangeArrowheads="1"/>
            </p:cNvSpPr>
            <p:nvPr/>
          </p:nvSpPr>
          <p:spPr bwMode="auto">
            <a:xfrm>
              <a:off x="1736" y="2595"/>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800" b="1" i="0" u="none" strike="noStrike" cap="none" normalizeH="0" baseline="0" smtClean="0">
                  <a:ln>
                    <a:noFill/>
                  </a:ln>
                  <a:solidFill>
                    <a:schemeClr val="tx1"/>
                  </a:solidFill>
                  <a:effectLst/>
                  <a:latin typeface="Arial" charset="0"/>
                </a:rPr>
                <a:t>Duros, quebradizos, altos PF, solubles en agua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800" b="1" i="0" u="none" strike="noStrike" cap="none" normalizeH="0" baseline="0" smtClean="0">
                  <a:ln>
                    <a:noFill/>
                  </a:ln>
                  <a:solidFill>
                    <a:schemeClr val="tx1"/>
                  </a:solidFill>
                  <a:effectLst/>
                  <a:latin typeface="Arial" charset="0"/>
                </a:rPr>
                <a:t>baja conductividad térmica y eléctrica</a:t>
              </a:r>
            </a:p>
          </p:txBody>
        </p:sp>
        <p:sp>
          <p:nvSpPr>
            <p:cNvPr id="7" name="_s10253"/>
            <p:cNvSpPr>
              <a:spLocks noChangeArrowheads="1"/>
            </p:cNvSpPr>
            <p:nvPr/>
          </p:nvSpPr>
          <p:spPr bwMode="auto">
            <a:xfrm>
              <a:off x="1736" y="3459"/>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NaCl, Ca(NO</a:t>
              </a:r>
              <a:r>
                <a:rPr kumimoji="0" lang="es-ES" sz="2000" b="1" i="0" u="none" strike="noStrike" cap="none" normalizeH="0" baseline="-25000" smtClean="0">
                  <a:ln>
                    <a:noFill/>
                  </a:ln>
                  <a:solidFill>
                    <a:schemeClr val="tx1"/>
                  </a:solidFill>
                  <a:effectLst/>
                  <a:latin typeface="Arial" charset="0"/>
                </a:rPr>
                <a:t>3</a:t>
              </a:r>
              <a:r>
                <a:rPr kumimoji="0" lang="es-ES" sz="2000" b="1" i="0" u="none" strike="noStrike" cap="none" normalizeH="0" baseline="0" smtClean="0">
                  <a:ln>
                    <a:noFill/>
                  </a:ln>
                  <a:solidFill>
                    <a:schemeClr val="tx1"/>
                  </a:solidFill>
                  <a:effectLst/>
                  <a:latin typeface="Arial" charset="0"/>
                </a:rPr>
                <a:t>)</a:t>
              </a:r>
              <a:r>
                <a:rPr kumimoji="0" lang="es-ES" sz="2000" b="1" i="0" u="none" strike="noStrike" cap="none" normalizeH="0" baseline="-25000" smtClean="0">
                  <a:ln>
                    <a:noFill/>
                  </a:ln>
                  <a:solidFill>
                    <a:schemeClr val="tx1"/>
                  </a:solidFill>
                  <a:effectLst/>
                  <a:latin typeface="Arial" charset="0"/>
                </a:rPr>
                <a:t>2</a:t>
              </a:r>
            </a:p>
          </p:txBody>
        </p:sp>
        <p:sp>
          <p:nvSpPr>
            <p:cNvPr id="8" name="_s10254"/>
            <p:cNvSpPr>
              <a:spLocks noChangeArrowheads="1"/>
            </p:cNvSpPr>
            <p:nvPr/>
          </p:nvSpPr>
          <p:spPr bwMode="auto">
            <a:xfrm>
              <a:off x="1736" y="3027"/>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800" b="1" i="0" u="none" strike="noStrike" cap="none" normalizeH="0" baseline="0" smtClean="0">
                  <a:ln>
                    <a:noFill/>
                  </a:ln>
                  <a:solidFill>
                    <a:schemeClr val="tx1"/>
                  </a:solidFill>
                  <a:effectLst/>
                  <a:latin typeface="Arial" charset="0"/>
                </a:rPr>
                <a:t>Pero buenos conductores en solución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800" b="1" i="0" u="none" strike="noStrike" cap="none" normalizeH="0" baseline="0" smtClean="0">
                  <a:ln>
                    <a:noFill/>
                  </a:ln>
                  <a:solidFill>
                    <a:schemeClr val="tx1"/>
                  </a:solidFill>
                  <a:effectLst/>
                  <a:latin typeface="Arial" charset="0"/>
                </a:rPr>
                <a:t> o fundidos</a:t>
              </a:r>
            </a:p>
          </p:txBody>
        </p:sp>
      </p:grpSp>
    </p:spTree>
    <p:extLst>
      <p:ext uri="{BB962C8B-B14F-4D97-AF65-F5344CB8AC3E}">
        <p14:creationId xmlns:p14="http://schemas.microsoft.com/office/powerpoint/2010/main" val="37408542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32777"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pic>
        <p:nvPicPr>
          <p:cNvPr id="32771"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b="14206"/>
          <a:stretch>
            <a:fillRect/>
          </a:stretch>
        </p:blipFill>
        <p:spPr bwMode="auto">
          <a:xfrm>
            <a:off x="815975" y="2200275"/>
            <a:ext cx="7440613" cy="2447925"/>
          </a:xfrm>
          <a:prstGeom prst="rect">
            <a:avLst/>
          </a:prstGeom>
          <a:blipFill dpi="0" rotWithShape="0">
            <a:blip cstate="print"/>
            <a:srcRect b="14206"/>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772" name="Text Box 9"/>
          <p:cNvSpPr txBox="1">
            <a:spLocks noChangeArrowheads="1"/>
          </p:cNvSpPr>
          <p:nvPr/>
        </p:nvSpPr>
        <p:spPr bwMode="auto">
          <a:xfrm>
            <a:off x="3336925" y="1257300"/>
            <a:ext cx="2432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2400" b="1">
                <a:solidFill>
                  <a:srgbClr val="842449"/>
                </a:solidFill>
              </a:rPr>
              <a:t>Sólidos iónicos</a:t>
            </a:r>
          </a:p>
        </p:txBody>
      </p:sp>
      <p:sp>
        <p:nvSpPr>
          <p:cNvPr id="32773" name="Text Box 7"/>
          <p:cNvSpPr txBox="1">
            <a:spLocks noChangeArrowheads="1"/>
          </p:cNvSpPr>
          <p:nvPr/>
        </p:nvSpPr>
        <p:spPr bwMode="auto">
          <a:xfrm>
            <a:off x="1423988" y="5018088"/>
            <a:ext cx="763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842449"/>
                </a:solidFill>
              </a:rPr>
              <a:t>CsCl</a:t>
            </a:r>
            <a:endParaRPr lang="es-ES" sz="2000" b="1">
              <a:solidFill>
                <a:srgbClr val="842449"/>
              </a:solidFill>
            </a:endParaRPr>
          </a:p>
        </p:txBody>
      </p:sp>
      <p:sp>
        <p:nvSpPr>
          <p:cNvPr id="32774" name="Text Box 8"/>
          <p:cNvSpPr txBox="1">
            <a:spLocks noChangeArrowheads="1"/>
          </p:cNvSpPr>
          <p:nvPr/>
        </p:nvSpPr>
        <p:spPr bwMode="auto">
          <a:xfrm>
            <a:off x="3978275" y="5018088"/>
            <a:ext cx="1171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_tradnl" sz="2000" b="1">
                <a:solidFill>
                  <a:srgbClr val="842449"/>
                </a:solidFill>
              </a:rPr>
              <a:t>ZnS</a:t>
            </a:r>
          </a:p>
          <a:p>
            <a:pPr algn="ctr" eaLnBrk="1" hangingPunct="1"/>
            <a:r>
              <a:rPr lang="es-ES_tradnl" sz="2000" b="1">
                <a:solidFill>
                  <a:srgbClr val="842449"/>
                </a:solidFill>
              </a:rPr>
              <a:t>(blenda)</a:t>
            </a:r>
            <a:endParaRPr lang="es-ES" sz="2000" b="1">
              <a:solidFill>
                <a:srgbClr val="842449"/>
              </a:solidFill>
            </a:endParaRPr>
          </a:p>
        </p:txBody>
      </p:sp>
      <p:sp>
        <p:nvSpPr>
          <p:cNvPr id="32775" name="Text Box 9"/>
          <p:cNvSpPr txBox="1">
            <a:spLocks noChangeArrowheads="1"/>
          </p:cNvSpPr>
          <p:nvPr/>
        </p:nvSpPr>
        <p:spPr bwMode="auto">
          <a:xfrm>
            <a:off x="6394450" y="5018088"/>
            <a:ext cx="1211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_tradnl" sz="2000" b="1">
                <a:solidFill>
                  <a:srgbClr val="842449"/>
                </a:solidFill>
              </a:rPr>
              <a:t>CaF</a:t>
            </a:r>
            <a:r>
              <a:rPr lang="es-ES_tradnl" sz="2000" b="1" baseline="-25000">
                <a:solidFill>
                  <a:srgbClr val="842449"/>
                </a:solidFill>
              </a:rPr>
              <a:t>2</a:t>
            </a:r>
          </a:p>
          <a:p>
            <a:pPr algn="ctr" eaLnBrk="1" hangingPunct="1"/>
            <a:r>
              <a:rPr lang="es-ES_tradnl" sz="2000" b="1">
                <a:solidFill>
                  <a:srgbClr val="842449"/>
                </a:solidFill>
              </a:rPr>
              <a:t>(fluorita)</a:t>
            </a:r>
            <a:endParaRPr lang="es-ES" sz="2000" b="1">
              <a:solidFill>
                <a:srgbClr val="842449"/>
              </a:solidFill>
            </a:endParaRPr>
          </a:p>
        </p:txBody>
      </p:sp>
    </p:spTree>
    <p:extLst>
      <p:ext uri="{BB962C8B-B14F-4D97-AF65-F5344CB8AC3E}">
        <p14:creationId xmlns:p14="http://schemas.microsoft.com/office/powerpoint/2010/main" val="27716209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1" y="188640"/>
            <a:ext cx="32575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202970"/>
            <a:ext cx="3456384" cy="2347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187" y="2550840"/>
            <a:ext cx="3060789"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5976" y="2544343"/>
            <a:ext cx="3456384" cy="2302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a:off x="401016" y="5445224"/>
            <a:ext cx="8280920" cy="1200329"/>
          </a:xfrm>
          <a:prstGeom prst="rect">
            <a:avLst/>
          </a:prstGeom>
        </p:spPr>
        <p:txBody>
          <a:bodyPr wrap="square">
            <a:spAutoFit/>
          </a:bodyPr>
          <a:lstStyle/>
          <a:p>
            <a:pPr algn="just"/>
            <a:r>
              <a:rPr lang="es-PE"/>
              <a:t>Un </a:t>
            </a:r>
            <a:r>
              <a:rPr lang="es-PE" b="1"/>
              <a:t>aumento de la temperatura</a:t>
            </a:r>
            <a:r>
              <a:rPr lang="es-PE"/>
              <a:t> aumenta la energía cinética de las moléculas, haciendo que supere la energía de atracción debida a las fuerzas intermoleculares y, en consecuencia, </a:t>
            </a:r>
            <a:r>
              <a:rPr lang="es-PE" b="1"/>
              <a:t>disminuye la tensión superficial</a:t>
            </a:r>
            <a:r>
              <a:rPr lang="es-PE"/>
              <a:t>.</a:t>
            </a:r>
          </a:p>
        </p:txBody>
      </p:sp>
    </p:spTree>
    <p:extLst>
      <p:ext uri="{BB962C8B-B14F-4D97-AF65-F5344CB8AC3E}">
        <p14:creationId xmlns:p14="http://schemas.microsoft.com/office/powerpoint/2010/main" val="14080534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320040"/>
            <a:ext cx="7239000" cy="1143000"/>
          </a:xfrm>
        </p:spPr>
        <p:txBody>
          <a:bodyPr/>
          <a:lstStyle/>
          <a:p>
            <a:pPr eaLnBrk="1" fontAlgn="auto" hangingPunct="1">
              <a:spcAft>
                <a:spcPts val="0"/>
              </a:spcAft>
              <a:defRPr/>
            </a:pPr>
            <a:r>
              <a:rPr lang="es-ES" smtClean="0"/>
              <a:t>Ejemplo: Cloruro de Sodio</a:t>
            </a:r>
          </a:p>
        </p:txBody>
      </p:sp>
      <p:pic>
        <p:nvPicPr>
          <p:cNvPr id="33795" name="Picture 6" descr="halita"/>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19241" y="2216462"/>
            <a:ext cx="2552560" cy="3240360"/>
          </a:xfrm>
          <a:noFill/>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483768" y="2194480"/>
            <a:ext cx="3469867" cy="3292835"/>
          </a:xfrm>
          <a:prstGeom prst="rect">
            <a:avLst/>
          </a:prstGeom>
          <a:noFill/>
        </p:spPr>
      </p:pic>
      <p:pic>
        <p:nvPicPr>
          <p:cNvPr id="5" name="Picture 5" descr="estructura-nac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796136" y="2283088"/>
            <a:ext cx="3188074" cy="3115618"/>
          </a:xfrm>
          <a:prstGeom prst="rect">
            <a:avLst/>
          </a:prstGeom>
          <a:noFill/>
        </p:spPr>
      </p:pic>
    </p:spTree>
    <p:extLst>
      <p:ext uri="{BB962C8B-B14F-4D97-AF65-F5344CB8AC3E}">
        <p14:creationId xmlns:p14="http://schemas.microsoft.com/office/powerpoint/2010/main" val="6266194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320040"/>
            <a:ext cx="7239000" cy="1143000"/>
          </a:xfrm>
        </p:spPr>
        <p:txBody>
          <a:bodyPr/>
          <a:lstStyle/>
          <a:p>
            <a:pPr eaLnBrk="1" fontAlgn="auto" hangingPunct="1">
              <a:spcAft>
                <a:spcPts val="0"/>
              </a:spcAft>
              <a:defRPr/>
            </a:pPr>
            <a:r>
              <a:rPr lang="es-ES" smtClean="0"/>
              <a:t>Sólidos metálicos</a:t>
            </a:r>
          </a:p>
        </p:txBody>
      </p:sp>
      <p:sp>
        <p:nvSpPr>
          <p:cNvPr id="36867" name="Rectangle 3"/>
          <p:cNvSpPr>
            <a:spLocks noGrp="1" noChangeArrowheads="1"/>
          </p:cNvSpPr>
          <p:nvPr>
            <p:ph idx="1"/>
          </p:nvPr>
        </p:nvSpPr>
        <p:spPr/>
        <p:txBody>
          <a:bodyPr/>
          <a:lstStyle/>
          <a:p>
            <a:pPr algn="just" eaLnBrk="1" hangingPunct="1"/>
            <a:r>
              <a:rPr lang="es-ES" smtClean="0"/>
              <a:t>Consisten en redes tridimensionales de iones metálicos positivos, rodeados por electrones de valencia deslocalizados de todos los átomos partícipes de la red.</a:t>
            </a:r>
          </a:p>
        </p:txBody>
      </p:sp>
      <p:pic>
        <p:nvPicPr>
          <p:cNvPr id="4" name="Picture 8" descr="cop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51520" y="3789040"/>
            <a:ext cx="2370667" cy="2844520"/>
          </a:xfrm>
          <a:prstGeom prst="rect">
            <a:avLst/>
          </a:prstGeom>
          <a:noFill/>
        </p:spPr>
      </p:pic>
      <p:pic>
        <p:nvPicPr>
          <p:cNvPr id="5" name="Picture 9" descr="OR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622187" y="3789040"/>
            <a:ext cx="2249624" cy="2839397"/>
          </a:xfrm>
          <a:prstGeom prst="rect">
            <a:avLst/>
          </a:prstGeom>
          <a:noFill/>
        </p:spPr>
      </p:pic>
      <p:pic>
        <p:nvPicPr>
          <p:cNvPr id="6" name="Picture 6" descr="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871811" y="3789041"/>
            <a:ext cx="1717624" cy="2839396"/>
          </a:xfrm>
          <a:prstGeom prst="rect">
            <a:avLst/>
          </a:prstGeom>
          <a:noFill/>
        </p:spPr>
      </p:pic>
      <p:pic>
        <p:nvPicPr>
          <p:cNvPr id="7" name="Picture 7" descr="laminador_texturas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516217" y="3789041"/>
            <a:ext cx="2448272" cy="2902441"/>
          </a:xfrm>
          <a:prstGeom prst="rect">
            <a:avLst/>
          </a:prstGeom>
          <a:noFill/>
        </p:spPr>
      </p:pic>
    </p:spTree>
    <p:extLst>
      <p:ext uri="{BB962C8B-B14F-4D97-AF65-F5344CB8AC3E}">
        <p14:creationId xmlns:p14="http://schemas.microsoft.com/office/powerpoint/2010/main" val="28448689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7"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3089"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grpSp>
        <p:nvGrpSpPr>
          <p:cNvPr id="2" name="Organization Chart 2"/>
          <p:cNvGrpSpPr>
            <a:grpSpLocks/>
          </p:cNvGrpSpPr>
          <p:nvPr/>
        </p:nvGrpSpPr>
        <p:grpSpPr bwMode="auto">
          <a:xfrm>
            <a:off x="238125" y="1117600"/>
            <a:ext cx="8667750" cy="4846638"/>
            <a:chOff x="1160" y="1299"/>
            <a:chExt cx="1440" cy="2448"/>
          </a:xfrm>
        </p:grpSpPr>
        <p:cxnSp>
          <p:nvCxnSpPr>
            <p:cNvPr id="11268" name="_s11268"/>
            <p:cNvCxnSpPr>
              <a:cxnSpLocks noChangeShapeType="1"/>
              <a:stCxn id="8" idx="1"/>
              <a:endCxn id="3" idx="2"/>
            </p:cNvCxnSpPr>
            <p:nvPr/>
          </p:nvCxnSpPr>
          <p:spPr bwMode="auto">
            <a:xfrm rot="10800000">
              <a:off x="1592" y="1587"/>
              <a:ext cx="144" cy="1584"/>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1269" name="_s11269"/>
            <p:cNvCxnSpPr>
              <a:cxnSpLocks noChangeShapeType="1"/>
              <a:stCxn id="7" idx="1"/>
              <a:endCxn id="3" idx="2"/>
            </p:cNvCxnSpPr>
            <p:nvPr/>
          </p:nvCxnSpPr>
          <p:spPr bwMode="auto">
            <a:xfrm rot="10800000">
              <a:off x="1592" y="1587"/>
              <a:ext cx="144" cy="2016"/>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1270" name="_s11270"/>
            <p:cNvCxnSpPr>
              <a:cxnSpLocks noChangeShapeType="1"/>
              <a:stCxn id="6" idx="1"/>
              <a:endCxn id="3" idx="2"/>
            </p:cNvCxnSpPr>
            <p:nvPr/>
          </p:nvCxnSpPr>
          <p:spPr bwMode="auto">
            <a:xfrm rot="10800000">
              <a:off x="1592" y="1587"/>
              <a:ext cx="144" cy="1152"/>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1271" name="_s11271"/>
            <p:cNvCxnSpPr>
              <a:cxnSpLocks noChangeShapeType="1"/>
              <a:stCxn id="5" idx="1"/>
              <a:endCxn id="3" idx="2"/>
            </p:cNvCxnSpPr>
            <p:nvPr/>
          </p:nvCxnSpPr>
          <p:spPr bwMode="auto">
            <a:xfrm rot="10800000">
              <a:off x="1592" y="1587"/>
              <a:ext cx="144" cy="720"/>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1272" name="_s11272"/>
            <p:cNvCxnSpPr>
              <a:cxnSpLocks noChangeShapeType="1"/>
              <a:stCxn id="4" idx="1"/>
              <a:endCxn id="3" idx="2"/>
            </p:cNvCxnSpPr>
            <p:nvPr/>
          </p:nvCxnSpPr>
          <p:spPr bwMode="auto">
            <a:xfrm rot="10800000">
              <a:off x="1592" y="1587"/>
              <a:ext cx="144" cy="288"/>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sp>
          <p:nvSpPr>
            <p:cNvPr id="3" name="_s11273"/>
            <p:cNvSpPr>
              <a:spLocks noChangeArrowheads="1"/>
            </p:cNvSpPr>
            <p:nvPr/>
          </p:nvSpPr>
          <p:spPr bwMode="auto">
            <a:xfrm>
              <a:off x="1160" y="1299"/>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1" i="0" u="none" strike="noStrike" cap="none" normalizeH="0" baseline="0" smtClean="0">
                  <a:ln>
                    <a:noFill/>
                  </a:ln>
                  <a:solidFill>
                    <a:schemeClr val="tx1"/>
                  </a:solidFill>
                  <a:effectLst/>
                  <a:latin typeface="Arial" charset="0"/>
                </a:rPr>
                <a:t>Metálicos</a:t>
              </a:r>
            </a:p>
          </p:txBody>
        </p:sp>
        <p:sp>
          <p:nvSpPr>
            <p:cNvPr id="4" name="_s11274"/>
            <p:cNvSpPr>
              <a:spLocks noChangeArrowheads="1"/>
            </p:cNvSpPr>
            <p:nvPr/>
          </p:nvSpPr>
          <p:spPr bwMode="auto">
            <a:xfrm>
              <a:off x="1736" y="1731"/>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Cationes y electrones libres</a:t>
              </a:r>
            </a:p>
          </p:txBody>
        </p:sp>
        <p:sp>
          <p:nvSpPr>
            <p:cNvPr id="5" name="_s11275"/>
            <p:cNvSpPr>
              <a:spLocks noChangeArrowheads="1"/>
            </p:cNvSpPr>
            <p:nvPr/>
          </p:nvSpPr>
          <p:spPr bwMode="auto">
            <a:xfrm>
              <a:off x="1736" y="2163"/>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pPr>
              <a:r>
                <a:rPr kumimoji="0" lang="es-ES" sz="2100" b="1" i="0" u="none" strike="noStrike" cap="none" normalizeH="0" baseline="0" smtClean="0">
                  <a:ln>
                    <a:noFill/>
                  </a:ln>
                  <a:solidFill>
                    <a:schemeClr val="tx1"/>
                  </a:solidFill>
                  <a:effectLst/>
                  <a:latin typeface="Arial" charset="0"/>
                </a:rPr>
                <a:t>Fzas. electrostáticas entre los </a:t>
              </a:r>
            </a:p>
            <a:p>
              <a:pPr marL="0" marR="0" lvl="0" indent="0" algn="ctr" defTabSz="914400" rtl="0" eaLnBrk="1" fontAlgn="base" latinLnBrk="0" hangingPunct="1">
                <a:lnSpc>
                  <a:spcPct val="90000"/>
                </a:lnSpc>
                <a:spcBef>
                  <a:spcPct val="0"/>
                </a:spcBef>
                <a:spcAft>
                  <a:spcPct val="0"/>
                </a:spcAft>
                <a:buClrTx/>
                <a:buSzTx/>
                <a:buFontTx/>
                <a:buNone/>
                <a:tabLst/>
              </a:pPr>
              <a:r>
                <a:rPr kumimoji="0" lang="es-ES" sz="2100" b="1" i="0" u="none" strike="noStrike" cap="none" normalizeH="0" baseline="0" smtClean="0">
                  <a:ln>
                    <a:noFill/>
                  </a:ln>
                  <a:solidFill>
                    <a:schemeClr val="tx1"/>
                  </a:solidFill>
                  <a:effectLst/>
                  <a:latin typeface="Arial" charset="0"/>
                </a:rPr>
                <a:t>cationes y el </a:t>
              </a:r>
              <a:r>
                <a:rPr kumimoji="0" lang="es-ES" sz="2100" b="1" i="1" u="none" strike="noStrike" cap="none" normalizeH="0" baseline="0" smtClean="0">
                  <a:ln>
                    <a:noFill/>
                  </a:ln>
                  <a:solidFill>
                    <a:srgbClr val="CC0000"/>
                  </a:solidFill>
                  <a:effectLst/>
                  <a:latin typeface="Arial" charset="0"/>
                </a:rPr>
                <a:t>mar</a:t>
              </a:r>
              <a:r>
                <a:rPr kumimoji="0" lang="es-ES" sz="2100" b="1" i="0" u="none" strike="noStrike" cap="none" normalizeH="0" baseline="0" smtClean="0">
                  <a:ln>
                    <a:noFill/>
                  </a:ln>
                  <a:solidFill>
                    <a:schemeClr val="tx1"/>
                  </a:solidFill>
                  <a:effectLst/>
                  <a:latin typeface="Arial" charset="0"/>
                </a:rPr>
                <a:t> de electrones</a:t>
              </a:r>
            </a:p>
          </p:txBody>
        </p:sp>
        <p:sp>
          <p:nvSpPr>
            <p:cNvPr id="6" name="_s11276"/>
            <p:cNvSpPr>
              <a:spLocks noChangeArrowheads="1"/>
            </p:cNvSpPr>
            <p:nvPr/>
          </p:nvSpPr>
          <p:spPr bwMode="auto">
            <a:xfrm>
              <a:off x="1736" y="2595"/>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Desde blandos hasta muy duros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PF desde bajos hasta muy altos</a:t>
              </a:r>
            </a:p>
          </p:txBody>
        </p:sp>
        <p:sp>
          <p:nvSpPr>
            <p:cNvPr id="7" name="_s11277"/>
            <p:cNvSpPr>
              <a:spLocks noChangeArrowheads="1"/>
            </p:cNvSpPr>
            <p:nvPr/>
          </p:nvSpPr>
          <p:spPr bwMode="auto">
            <a:xfrm>
              <a:off x="1736" y="3459"/>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Todos los elementos metálicos</a:t>
              </a:r>
            </a:p>
          </p:txBody>
        </p:sp>
        <p:sp>
          <p:nvSpPr>
            <p:cNvPr id="8" name="_s11278"/>
            <p:cNvSpPr>
              <a:spLocks noChangeArrowheads="1"/>
            </p:cNvSpPr>
            <p:nvPr/>
          </p:nvSpPr>
          <p:spPr bwMode="auto">
            <a:xfrm>
              <a:off x="1736" y="3027"/>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Excelente conductividad térmica y eléctrica</a:t>
              </a:r>
            </a:p>
          </p:txBody>
        </p:sp>
      </p:grpSp>
    </p:spTree>
    <p:extLst>
      <p:ext uri="{BB962C8B-B14F-4D97-AF65-F5344CB8AC3E}">
        <p14:creationId xmlns:p14="http://schemas.microsoft.com/office/powerpoint/2010/main" val="29441765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38921"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pic>
        <p:nvPicPr>
          <p:cNvPr id="3891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b="14749"/>
          <a:stretch>
            <a:fillRect/>
          </a:stretch>
        </p:blipFill>
        <p:spPr bwMode="auto">
          <a:xfrm>
            <a:off x="1971675" y="3906838"/>
            <a:ext cx="5922963"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7"/>
          <p:cNvPicPr>
            <a:picLocks noChangeAspect="1" noChangeArrowheads="1"/>
          </p:cNvPicPr>
          <p:nvPr/>
        </p:nvPicPr>
        <p:blipFill>
          <a:blip r:embed="rId3" cstate="print">
            <a:lum bright="-12000" contrast="12000"/>
            <a:extLst>
              <a:ext uri="{28A0092B-C50C-407E-A947-70E740481C1C}">
                <a14:useLocalDpi xmlns:a14="http://schemas.microsoft.com/office/drawing/2010/main" val="0"/>
              </a:ext>
            </a:extLst>
          </a:blip>
          <a:srcRect/>
          <a:stretch>
            <a:fillRect/>
          </a:stretch>
        </p:blipFill>
        <p:spPr bwMode="auto">
          <a:xfrm>
            <a:off x="598488" y="900113"/>
            <a:ext cx="5202237"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 Box 8"/>
          <p:cNvSpPr txBox="1">
            <a:spLocks noChangeArrowheads="1"/>
          </p:cNvSpPr>
          <p:nvPr/>
        </p:nvSpPr>
        <p:spPr bwMode="auto">
          <a:xfrm>
            <a:off x="523875" y="6215063"/>
            <a:ext cx="8024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t>La atracción entre electrones y capas de cationes no se modifica</a:t>
            </a:r>
            <a:endParaRPr lang="es-ES" sz="2000" b="1"/>
          </a:p>
        </p:txBody>
      </p:sp>
      <p:sp>
        <p:nvSpPr>
          <p:cNvPr id="38918" name="Text Box 9"/>
          <p:cNvSpPr txBox="1">
            <a:spLocks noChangeArrowheads="1"/>
          </p:cNvSpPr>
          <p:nvPr/>
        </p:nvSpPr>
        <p:spPr bwMode="auto">
          <a:xfrm>
            <a:off x="2549525" y="828675"/>
            <a:ext cx="4117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842449"/>
                </a:solidFill>
              </a:rPr>
              <a:t>Fragilidad de los sólidos iónicos</a:t>
            </a:r>
            <a:endParaRPr lang="es-ES" sz="2000" b="1">
              <a:solidFill>
                <a:srgbClr val="842449"/>
              </a:solidFill>
            </a:endParaRPr>
          </a:p>
        </p:txBody>
      </p:sp>
      <p:sp>
        <p:nvSpPr>
          <p:cNvPr id="38919" name="Text Box 10"/>
          <p:cNvSpPr txBox="1">
            <a:spLocks noChangeArrowheads="1"/>
          </p:cNvSpPr>
          <p:nvPr/>
        </p:nvSpPr>
        <p:spPr bwMode="auto">
          <a:xfrm>
            <a:off x="3086100" y="3614738"/>
            <a:ext cx="3524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000" b="1">
                <a:solidFill>
                  <a:srgbClr val="842449"/>
                </a:solidFill>
              </a:rPr>
              <a:t>Maleabilidad de los metales</a:t>
            </a:r>
            <a:endParaRPr lang="es-ES" sz="2000" b="1">
              <a:solidFill>
                <a:srgbClr val="842449"/>
              </a:solidFill>
            </a:endParaRPr>
          </a:p>
        </p:txBody>
      </p:sp>
    </p:spTree>
    <p:extLst>
      <p:ext uri="{BB962C8B-B14F-4D97-AF65-F5344CB8AC3E}">
        <p14:creationId xmlns:p14="http://schemas.microsoft.com/office/powerpoint/2010/main" val="18249924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37895"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pic>
        <p:nvPicPr>
          <p:cNvPr id="37891"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588" y="1189038"/>
            <a:ext cx="3900487"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8"/>
          <p:cNvSpPr txBox="1">
            <a:spLocks noChangeArrowheads="1"/>
          </p:cNvSpPr>
          <p:nvPr/>
        </p:nvSpPr>
        <p:spPr bwMode="auto">
          <a:xfrm>
            <a:off x="3170238" y="755650"/>
            <a:ext cx="2773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2400" b="1">
                <a:solidFill>
                  <a:srgbClr val="842449"/>
                </a:solidFill>
              </a:rPr>
              <a:t>Sólidos metálicos</a:t>
            </a:r>
          </a:p>
        </p:txBody>
      </p:sp>
      <p:pic>
        <p:nvPicPr>
          <p:cNvPr id="3789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l="3842" t="1674" r="3000" b="2257"/>
          <a:stretch>
            <a:fillRect/>
          </a:stretch>
        </p:blipFill>
        <p:spPr bwMode="auto">
          <a:xfrm>
            <a:off x="3776663" y="2922588"/>
            <a:ext cx="4624387" cy="3673475"/>
          </a:xfrm>
          <a:prstGeom prst="rect">
            <a:avLst/>
          </a:prstGeom>
          <a:blipFill dpi="0" rotWithShape="0">
            <a:blip cstate="print"/>
            <a:srcRect l="3842" t="1674" r="3000" b="2257"/>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5800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320040"/>
            <a:ext cx="7239000" cy="1143000"/>
          </a:xfrm>
        </p:spPr>
        <p:txBody>
          <a:bodyPr/>
          <a:lstStyle/>
          <a:p>
            <a:pPr eaLnBrk="1" fontAlgn="auto" hangingPunct="1">
              <a:spcAft>
                <a:spcPts val="0"/>
              </a:spcAft>
              <a:defRPr/>
            </a:pPr>
            <a:r>
              <a:rPr lang="es-ES" smtClean="0"/>
              <a:t>Sólidos covalentes</a:t>
            </a:r>
          </a:p>
        </p:txBody>
      </p:sp>
      <p:sp>
        <p:nvSpPr>
          <p:cNvPr id="43011" name="Rectangle 3"/>
          <p:cNvSpPr>
            <a:spLocks noGrp="1" noChangeArrowheads="1"/>
          </p:cNvSpPr>
          <p:nvPr>
            <p:ph idx="1"/>
          </p:nvPr>
        </p:nvSpPr>
        <p:spPr>
          <a:xfrm>
            <a:off x="457200" y="1752601"/>
            <a:ext cx="8229600" cy="812304"/>
          </a:xfrm>
        </p:spPr>
        <p:txBody>
          <a:bodyPr>
            <a:normAutofit/>
          </a:bodyPr>
          <a:lstStyle/>
          <a:p>
            <a:pPr marL="114300" indent="0" eaLnBrk="1" hangingPunct="1">
              <a:buNone/>
            </a:pPr>
            <a:r>
              <a:rPr lang="es-ES" smtClean="0"/>
              <a:t>Las partículas se unen entre si por enlaces covalentes</a:t>
            </a:r>
          </a:p>
        </p:txBody>
      </p:sp>
      <p:pic>
        <p:nvPicPr>
          <p:cNvPr id="4" name="Picture 19" descr="diamante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275856" y="4149080"/>
            <a:ext cx="2857872" cy="2105800"/>
          </a:xfrm>
          <a:prstGeom prst="rect">
            <a:avLst/>
          </a:prstGeom>
          <a:noFill/>
        </p:spPr>
      </p:pic>
      <p:sp>
        <p:nvSpPr>
          <p:cNvPr id="5" name="Rectangle 15"/>
          <p:cNvSpPr txBox="1">
            <a:spLocks noChangeArrowheads="1"/>
          </p:cNvSpPr>
          <p:nvPr/>
        </p:nvSpPr>
        <p:spPr>
          <a:xfrm>
            <a:off x="398359" y="2914693"/>
            <a:ext cx="8229600" cy="16764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lgn="just">
              <a:buNone/>
            </a:pPr>
            <a:r>
              <a:rPr lang="es-ES" b="1" smtClean="0">
                <a:solidFill>
                  <a:srgbClr val="FF0000"/>
                </a:solidFill>
              </a:rPr>
              <a:t>Diamante</a:t>
            </a:r>
            <a:r>
              <a:rPr lang="es-ES" smtClean="0"/>
              <a:t>: Cada átomo de carbono se une a otros cuatro tetraedricamente, formando una red tridimensional.</a:t>
            </a:r>
          </a:p>
          <a:p>
            <a:endParaRPr lang="es-ES" smtClean="0"/>
          </a:p>
        </p:txBody>
      </p:sp>
    </p:spTree>
    <p:extLst>
      <p:ext uri="{BB962C8B-B14F-4D97-AF65-F5344CB8AC3E}">
        <p14:creationId xmlns:p14="http://schemas.microsoft.com/office/powerpoint/2010/main" val="6385787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9"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4111"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grpSp>
        <p:nvGrpSpPr>
          <p:cNvPr id="2" name="Organization Chart 2"/>
          <p:cNvGrpSpPr>
            <a:grpSpLocks/>
          </p:cNvGrpSpPr>
          <p:nvPr/>
        </p:nvGrpSpPr>
        <p:grpSpPr bwMode="auto">
          <a:xfrm>
            <a:off x="311150" y="1262063"/>
            <a:ext cx="8523288" cy="4765675"/>
            <a:chOff x="1160" y="1299"/>
            <a:chExt cx="1440" cy="2016"/>
          </a:xfrm>
        </p:grpSpPr>
        <p:cxnSp>
          <p:nvCxnSpPr>
            <p:cNvPr id="12292" name="_s12292"/>
            <p:cNvCxnSpPr>
              <a:cxnSpLocks noChangeShapeType="1"/>
              <a:stCxn id="7" idx="1"/>
              <a:endCxn id="3" idx="2"/>
            </p:cNvCxnSpPr>
            <p:nvPr/>
          </p:nvCxnSpPr>
          <p:spPr bwMode="auto">
            <a:xfrm rot="10800000">
              <a:off x="1592" y="1587"/>
              <a:ext cx="144" cy="1584"/>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2293" name="_s12293"/>
            <p:cNvCxnSpPr>
              <a:cxnSpLocks noChangeShapeType="1"/>
              <a:stCxn id="6" idx="1"/>
              <a:endCxn id="3" idx="2"/>
            </p:cNvCxnSpPr>
            <p:nvPr/>
          </p:nvCxnSpPr>
          <p:spPr bwMode="auto">
            <a:xfrm rot="10800000">
              <a:off x="1592" y="1587"/>
              <a:ext cx="144" cy="1152"/>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2294" name="_s12294"/>
            <p:cNvCxnSpPr>
              <a:cxnSpLocks noChangeShapeType="1"/>
              <a:stCxn id="5" idx="1"/>
              <a:endCxn id="3" idx="2"/>
            </p:cNvCxnSpPr>
            <p:nvPr/>
          </p:nvCxnSpPr>
          <p:spPr bwMode="auto">
            <a:xfrm rot="10800000">
              <a:off x="1592" y="1587"/>
              <a:ext cx="144" cy="720"/>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cxnSp>
          <p:nvCxnSpPr>
            <p:cNvPr id="12295" name="_s12295"/>
            <p:cNvCxnSpPr>
              <a:cxnSpLocks noChangeShapeType="1"/>
              <a:stCxn id="4" idx="1"/>
              <a:endCxn id="3" idx="2"/>
            </p:cNvCxnSpPr>
            <p:nvPr/>
          </p:nvCxnSpPr>
          <p:spPr bwMode="auto">
            <a:xfrm rot="10800000">
              <a:off x="1592" y="1587"/>
              <a:ext cx="144" cy="288"/>
            </a:xfrm>
            <a:prstGeom prst="bentConnector2">
              <a:avLst/>
            </a:prstGeom>
            <a:noFill/>
            <a:ln w="28575">
              <a:solidFill>
                <a:srgbClr val="842449"/>
              </a:solidFill>
              <a:miter lim="800000"/>
              <a:headEnd/>
              <a:tailEnd/>
            </a:ln>
            <a:extLst>
              <a:ext uri="{909E8E84-426E-40DD-AFC4-6F175D3DCCD1}">
                <a14:hiddenFill xmlns:a14="http://schemas.microsoft.com/office/drawing/2010/main">
                  <a:noFill/>
                </a14:hiddenFill>
              </a:ext>
            </a:extLst>
          </p:spPr>
        </p:cxnSp>
        <p:sp>
          <p:nvSpPr>
            <p:cNvPr id="3" name="_s12296"/>
            <p:cNvSpPr>
              <a:spLocks noChangeArrowheads="1"/>
            </p:cNvSpPr>
            <p:nvPr/>
          </p:nvSpPr>
          <p:spPr bwMode="auto">
            <a:xfrm>
              <a:off x="1160" y="1299"/>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400" b="1" i="0" u="none" strike="noStrike" cap="none" normalizeH="0" baseline="0" smtClean="0">
                  <a:ln>
                    <a:noFill/>
                  </a:ln>
                  <a:solidFill>
                    <a:schemeClr val="tx1"/>
                  </a:solidFill>
                  <a:effectLst/>
                  <a:latin typeface="Arial" charset="0"/>
                </a:rPr>
                <a:t>Covalentes</a:t>
              </a:r>
            </a:p>
          </p:txBody>
        </p:sp>
        <p:sp>
          <p:nvSpPr>
            <p:cNvPr id="4" name="_s12297"/>
            <p:cNvSpPr>
              <a:spLocks noChangeArrowheads="1"/>
            </p:cNvSpPr>
            <p:nvPr/>
          </p:nvSpPr>
          <p:spPr bwMode="auto">
            <a:xfrm>
              <a:off x="1736" y="1731"/>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Átomos</a:t>
              </a:r>
            </a:p>
          </p:txBody>
        </p:sp>
        <p:sp>
          <p:nvSpPr>
            <p:cNvPr id="5" name="_s12298"/>
            <p:cNvSpPr>
              <a:spLocks noChangeArrowheads="1"/>
            </p:cNvSpPr>
            <p:nvPr/>
          </p:nvSpPr>
          <p:spPr bwMode="auto">
            <a:xfrm>
              <a:off x="1736" y="2163"/>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Enlaces covalentes</a:t>
              </a:r>
            </a:p>
          </p:txBody>
        </p:sp>
        <p:sp>
          <p:nvSpPr>
            <p:cNvPr id="6" name="_s12299"/>
            <p:cNvSpPr>
              <a:spLocks noChangeArrowheads="1"/>
            </p:cNvSpPr>
            <p:nvPr/>
          </p:nvSpPr>
          <p:spPr bwMode="auto">
            <a:xfrm>
              <a:off x="1736" y="2595"/>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1900" b="1" i="0" u="none" strike="noStrike" cap="none" normalizeH="0" baseline="0" smtClean="0">
                  <a:ln>
                    <a:noFill/>
                  </a:ln>
                  <a:solidFill>
                    <a:schemeClr val="tx1"/>
                  </a:solidFill>
                  <a:effectLst/>
                  <a:latin typeface="Arial" charset="0"/>
                </a:rPr>
                <a:t>Muy duros, PF muy altos, insolubles en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sz="1900" b="1" i="0" u="none" strike="noStrike" cap="none" normalizeH="0" baseline="0" smtClean="0">
                  <a:ln>
                    <a:noFill/>
                  </a:ln>
                  <a:solidFill>
                    <a:schemeClr val="tx1"/>
                  </a:solidFill>
                  <a:effectLst/>
                  <a:latin typeface="Arial" charset="0"/>
                </a:rPr>
                <a:t>agua, baja conductividad térmica y eléctrica</a:t>
              </a:r>
            </a:p>
          </p:txBody>
        </p:sp>
        <p:sp>
          <p:nvSpPr>
            <p:cNvPr id="7" name="_s12300"/>
            <p:cNvSpPr>
              <a:spLocks noChangeArrowheads="1"/>
            </p:cNvSpPr>
            <p:nvPr/>
          </p:nvSpPr>
          <p:spPr bwMode="auto">
            <a:xfrm>
              <a:off x="1736" y="3027"/>
              <a:ext cx="864" cy="288"/>
            </a:xfrm>
            <a:prstGeom prst="roundRect">
              <a:avLst>
                <a:gd name="adj" fmla="val 16667"/>
              </a:avLst>
            </a:prstGeom>
            <a:solidFill>
              <a:srgbClr val="DAB8B8"/>
            </a:solidFill>
            <a:ln w="9525">
              <a:solidFill>
                <a:schemeClr val="tx1"/>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0" u="none" strike="noStrike" cap="none" normalizeH="0" baseline="0" smtClean="0">
                  <a:ln>
                    <a:noFill/>
                  </a:ln>
                  <a:solidFill>
                    <a:schemeClr val="tx1"/>
                  </a:solidFill>
                  <a:effectLst/>
                  <a:latin typeface="Arial" charset="0"/>
                </a:rPr>
                <a:t>C (diamante), cuarzo (SiO</a:t>
              </a:r>
              <a:r>
                <a:rPr kumimoji="0" lang="es-ES" sz="2000" b="1" i="0" u="none" strike="noStrike" cap="none" normalizeH="0" baseline="-25000" smtClean="0">
                  <a:ln>
                    <a:noFill/>
                  </a:ln>
                  <a:solidFill>
                    <a:schemeClr val="tx1"/>
                  </a:solidFill>
                  <a:effectLst/>
                  <a:latin typeface="Arial" charset="0"/>
                </a:rPr>
                <a:t>2</a:t>
              </a:r>
              <a:r>
                <a:rPr kumimoji="0" lang="es-ES" sz="2000" b="1" i="0" u="none" strike="noStrike" cap="none" normalizeH="0" baseline="0" smtClean="0">
                  <a:ln>
                    <a:noFill/>
                  </a:ln>
                  <a:solidFill>
                    <a:schemeClr val="tx1"/>
                  </a:solidFill>
                  <a:effectLst/>
                  <a:latin typeface="Arial" charset="0"/>
                </a:rPr>
                <a:t>)</a:t>
              </a:r>
              <a:endParaRPr kumimoji="0" lang="es-ES" sz="2000" b="1" i="0" u="none" strike="noStrike" cap="none" normalizeH="0" baseline="-25000" smtClean="0">
                <a:ln>
                  <a:noFill/>
                </a:ln>
                <a:solidFill>
                  <a:schemeClr val="tx1"/>
                </a:solidFill>
                <a:effectLst/>
                <a:latin typeface="Arial" charset="0"/>
              </a:endParaRPr>
            </a:p>
          </p:txBody>
        </p:sp>
      </p:grpSp>
    </p:spTree>
    <p:extLst>
      <p:ext uri="{BB962C8B-B14F-4D97-AF65-F5344CB8AC3E}">
        <p14:creationId xmlns:p14="http://schemas.microsoft.com/office/powerpoint/2010/main" val="23463678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2"/>
          <p:cNvGrpSpPr>
            <a:grpSpLocks/>
          </p:cNvGrpSpPr>
          <p:nvPr/>
        </p:nvGrpSpPr>
        <p:grpSpPr bwMode="auto">
          <a:xfrm>
            <a:off x="120650" y="115888"/>
            <a:ext cx="8858250" cy="6635750"/>
            <a:chOff x="76" y="73"/>
            <a:chExt cx="5580" cy="4180"/>
          </a:xfrm>
        </p:grpSpPr>
        <p:sp>
          <p:nvSpPr>
            <p:cNvPr id="15363" name="Rectangle 3"/>
            <p:cNvSpPr>
              <a:spLocks noChangeArrowheads="1"/>
            </p:cNvSpPr>
            <p:nvPr/>
          </p:nvSpPr>
          <p:spPr bwMode="auto">
            <a:xfrm>
              <a:off x="76" y="357"/>
              <a:ext cx="5580" cy="3896"/>
            </a:xfrm>
            <a:prstGeom prst="rect">
              <a:avLst/>
            </a:prstGeom>
            <a:noFill/>
            <a:ln w="38100">
              <a:solidFill>
                <a:srgbClr val="993366"/>
              </a:solidFill>
              <a:miter lim="800000"/>
              <a:headEnd/>
              <a:tailEnd/>
            </a:ln>
            <a:effectLst>
              <a:outerShdw dist="107763" dir="2700000" algn="ctr" rotWithShape="0">
                <a:srgbClr val="D1972F">
                  <a:alpha val="50000"/>
                </a:srgbClr>
              </a:outerShdw>
            </a:effectLst>
          </p:spPr>
          <p:txBody>
            <a:bodyPr wrap="none" anchor="ctr"/>
            <a:lstStyle/>
            <a:p>
              <a:pPr algn="ctr">
                <a:defRPr/>
              </a:pPr>
              <a:endParaRPr lang="es-MX" sz="2400" b="1"/>
            </a:p>
          </p:txBody>
        </p:sp>
        <p:sp>
          <p:nvSpPr>
            <p:cNvPr id="45064" name="AutoShape 2"/>
            <p:cNvSpPr>
              <a:spLocks noChangeArrowheads="1"/>
            </p:cNvSpPr>
            <p:nvPr/>
          </p:nvSpPr>
          <p:spPr bwMode="auto">
            <a:xfrm>
              <a:off x="104" y="73"/>
              <a:ext cx="5506" cy="221"/>
            </a:xfrm>
            <a:prstGeom prst="flowChartAlternateProcess">
              <a:avLst/>
            </a:prstGeom>
            <a:solidFill>
              <a:srgbClr val="993366"/>
            </a:solidFill>
            <a:ln w="9525">
              <a:solidFill>
                <a:schemeClr val="tx1"/>
              </a:solidFill>
              <a:miter lim="800000"/>
              <a:headEnd/>
              <a:tailEnd/>
            </a:ln>
          </p:spPr>
          <p:txBody>
            <a:bodyPr wrap="none" anchor="ctr"/>
            <a:lstStyle/>
            <a:p>
              <a:pPr algn="ctr"/>
              <a:r>
                <a:rPr lang="es-ES" sz="2000" b="1">
                  <a:solidFill>
                    <a:schemeClr val="bg1"/>
                  </a:solidFill>
                </a:rPr>
                <a:t>Estado Sólido</a:t>
              </a:r>
            </a:p>
          </p:txBody>
        </p:sp>
      </p:grpSp>
      <p:pic>
        <p:nvPicPr>
          <p:cNvPr id="4505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l="24" b="14696"/>
          <a:stretch>
            <a:fillRect/>
          </a:stretch>
        </p:blipFill>
        <p:spPr bwMode="auto">
          <a:xfrm>
            <a:off x="683568" y="2097088"/>
            <a:ext cx="6356350" cy="3354387"/>
          </a:xfrm>
          <a:prstGeom prst="rect">
            <a:avLst/>
          </a:prstGeom>
          <a:blipFill dpi="0" rotWithShape="0">
            <a:blip cstate="print"/>
            <a:srcRect l="24" b="14696"/>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5060" name="Text Box 7"/>
          <p:cNvSpPr txBox="1">
            <a:spLocks noChangeArrowheads="1"/>
          </p:cNvSpPr>
          <p:nvPr/>
        </p:nvSpPr>
        <p:spPr bwMode="auto">
          <a:xfrm>
            <a:off x="2882900" y="973138"/>
            <a:ext cx="3422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2400" b="1">
                <a:solidFill>
                  <a:srgbClr val="842449"/>
                </a:solidFill>
              </a:rPr>
              <a:t>Sólidos covalentes</a:t>
            </a:r>
          </a:p>
        </p:txBody>
      </p:sp>
      <p:sp>
        <p:nvSpPr>
          <p:cNvPr id="45061" name="Text Box 7"/>
          <p:cNvSpPr txBox="1">
            <a:spLocks noChangeArrowheads="1"/>
          </p:cNvSpPr>
          <p:nvPr/>
        </p:nvSpPr>
        <p:spPr bwMode="auto">
          <a:xfrm>
            <a:off x="1115616" y="5716588"/>
            <a:ext cx="1557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400" b="1">
                <a:solidFill>
                  <a:srgbClr val="842449"/>
                </a:solidFill>
              </a:rPr>
              <a:t>Diamante</a:t>
            </a:r>
            <a:endParaRPr lang="es-ES" sz="2400" b="1">
              <a:solidFill>
                <a:srgbClr val="842449"/>
              </a:solidFill>
            </a:endParaRPr>
          </a:p>
        </p:txBody>
      </p:sp>
      <p:sp>
        <p:nvSpPr>
          <p:cNvPr id="45062" name="Text Box 8"/>
          <p:cNvSpPr txBox="1">
            <a:spLocks noChangeArrowheads="1"/>
          </p:cNvSpPr>
          <p:nvPr/>
        </p:nvSpPr>
        <p:spPr bwMode="auto">
          <a:xfrm>
            <a:off x="4860032" y="5716588"/>
            <a:ext cx="1182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_tradnl" sz="2400" b="1">
                <a:solidFill>
                  <a:srgbClr val="842449"/>
                </a:solidFill>
              </a:rPr>
              <a:t>Grafito</a:t>
            </a:r>
            <a:endParaRPr lang="es-ES" sz="2400" b="1">
              <a:solidFill>
                <a:srgbClr val="842449"/>
              </a:solidFill>
            </a:endParaRPr>
          </a:p>
        </p:txBody>
      </p:sp>
      <p:pic>
        <p:nvPicPr>
          <p:cNvPr id="9" name="Picture 5" descr="VLObject-3018-0411161111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154606" y="2216150"/>
            <a:ext cx="1714500" cy="1905000"/>
          </a:xfrm>
          <a:prstGeom prst="rect">
            <a:avLst/>
          </a:prstGeom>
          <a:noFill/>
        </p:spPr>
      </p:pic>
      <p:sp>
        <p:nvSpPr>
          <p:cNvPr id="3" name="2 CuadroTexto"/>
          <p:cNvSpPr txBox="1"/>
          <p:nvPr/>
        </p:nvSpPr>
        <p:spPr>
          <a:xfrm>
            <a:off x="1403648" y="6381328"/>
            <a:ext cx="1468672" cy="369332"/>
          </a:xfrm>
          <a:prstGeom prst="rect">
            <a:avLst/>
          </a:prstGeom>
          <a:noFill/>
        </p:spPr>
        <p:txBody>
          <a:bodyPr wrap="none" rtlCol="0">
            <a:spAutoFit/>
          </a:bodyPr>
          <a:lstStyle/>
          <a:p>
            <a:r>
              <a:rPr lang="es-PE" dirty="0" err="1" smtClean="0"/>
              <a:t>Tetraedrica</a:t>
            </a:r>
            <a:endParaRPr lang="es-PE" dirty="0"/>
          </a:p>
        </p:txBody>
      </p:sp>
    </p:spTree>
    <p:extLst>
      <p:ext uri="{BB962C8B-B14F-4D97-AF65-F5344CB8AC3E}">
        <p14:creationId xmlns:p14="http://schemas.microsoft.com/office/powerpoint/2010/main" val="38834031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320040"/>
            <a:ext cx="7239000" cy="1143000"/>
          </a:xfrm>
        </p:spPr>
        <p:txBody>
          <a:bodyPr>
            <a:normAutofit fontScale="90000"/>
          </a:bodyPr>
          <a:lstStyle/>
          <a:p>
            <a:pPr eaLnBrk="1" fontAlgn="auto" hangingPunct="1">
              <a:spcAft>
                <a:spcPts val="0"/>
              </a:spcAft>
              <a:defRPr/>
            </a:pPr>
            <a:r>
              <a:rPr lang="es-ES" smtClean="0"/>
              <a:t>Sólidos covalentes: grafito</a:t>
            </a:r>
          </a:p>
        </p:txBody>
      </p:sp>
      <p:sp>
        <p:nvSpPr>
          <p:cNvPr id="47107" name="Rectangle 3"/>
          <p:cNvSpPr>
            <a:spLocks noGrp="1" noChangeArrowheads="1"/>
          </p:cNvSpPr>
          <p:nvPr>
            <p:ph idx="1"/>
          </p:nvPr>
        </p:nvSpPr>
        <p:spPr>
          <a:xfrm>
            <a:off x="457200" y="1600200"/>
            <a:ext cx="8229600" cy="4800600"/>
          </a:xfrm>
        </p:spPr>
        <p:txBody>
          <a:bodyPr/>
          <a:lstStyle/>
          <a:p>
            <a:pPr eaLnBrk="1" hangingPunct="1"/>
            <a:r>
              <a:rPr lang="es-ES" smtClean="0"/>
              <a:t>Formado también por átomos de carbono. Pero en este caso los átomos se unen en forma covalente formando hexágonos, los cuales se agrupan por interacciones débiles.</a:t>
            </a:r>
          </a:p>
        </p:txBody>
      </p:sp>
      <p:pic>
        <p:nvPicPr>
          <p:cNvPr id="47108" name="Picture 7" descr="Grafi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3284983"/>
            <a:ext cx="3024336" cy="253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capas_de_grafi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275856" y="3093264"/>
            <a:ext cx="2736304" cy="2722393"/>
          </a:xfrm>
          <a:prstGeom prst="rect">
            <a:avLst/>
          </a:prstGeom>
          <a:noFill/>
        </p:spPr>
      </p:pic>
      <p:pic>
        <p:nvPicPr>
          <p:cNvPr id="6" name="Picture 9" descr="VLObject-3019-0411161111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022623" y="3093264"/>
            <a:ext cx="2673350" cy="2722393"/>
          </a:xfrm>
          <a:prstGeom prst="rect">
            <a:avLst/>
          </a:prstGeom>
          <a:noFill/>
        </p:spPr>
      </p:pic>
    </p:spTree>
    <p:extLst>
      <p:ext uri="{BB962C8B-B14F-4D97-AF65-F5344CB8AC3E}">
        <p14:creationId xmlns:p14="http://schemas.microsoft.com/office/powerpoint/2010/main" val="89358148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Grp="1" noChangeAspect="1" noChangeArrowheads="1"/>
          </p:cNvPicPr>
          <p:nvPr>
            <p:ph/>
          </p:nvPr>
        </p:nvPicPr>
        <p:blipFill rotWithShape="1">
          <a:blip r:embed="rId2" cstate="print">
            <a:extLst>
              <a:ext uri="{28A0092B-C50C-407E-A947-70E740481C1C}">
                <a14:useLocalDpi xmlns:a14="http://schemas.microsoft.com/office/drawing/2010/main" val="0"/>
              </a:ext>
            </a:extLst>
          </a:blip>
          <a:srcRect r="9946"/>
          <a:stretch/>
        </p:blipFill>
        <p:spPr>
          <a:xfrm>
            <a:off x="323528" y="260648"/>
            <a:ext cx="8568952" cy="6408712"/>
          </a:xfrm>
        </p:spPr>
      </p:pic>
    </p:spTree>
    <p:extLst>
      <p:ext uri="{BB962C8B-B14F-4D97-AF65-F5344CB8AC3E}">
        <p14:creationId xmlns:p14="http://schemas.microsoft.com/office/powerpoint/2010/main" val="3200473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686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32656"/>
            <a:ext cx="8649602"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42559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1382164" y="0"/>
            <a:ext cx="6365845" cy="868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5000"/>
              </a:lnSpc>
            </a:pPr>
            <a:r>
              <a:rPr lang="es-ES" sz="4400" b="1" dirty="0">
                <a:solidFill>
                  <a:srgbClr val="FF0000"/>
                </a:solidFill>
                <a:latin typeface="Comic Sans MS" pitchFamily="66" charset="0"/>
              </a:rPr>
              <a:t>Estructuras cristalinas</a:t>
            </a:r>
          </a:p>
        </p:txBody>
      </p:sp>
      <p:sp>
        <p:nvSpPr>
          <p:cNvPr id="50179" name="Line 3"/>
          <p:cNvSpPr>
            <a:spLocks noChangeShapeType="1"/>
          </p:cNvSpPr>
          <p:nvPr/>
        </p:nvSpPr>
        <p:spPr bwMode="auto">
          <a:xfrm>
            <a:off x="7497763" y="1905000"/>
            <a:ext cx="1341437" cy="0"/>
          </a:xfrm>
          <a:prstGeom prst="line">
            <a:avLst/>
          </a:prstGeom>
          <a:noFill/>
          <a:ln w="2540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es-PE"/>
          </a:p>
        </p:txBody>
      </p:sp>
      <p:pic>
        <p:nvPicPr>
          <p:cNvPr id="103428" name="Picture 4" descr="FG13_3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625" y="1700213"/>
            <a:ext cx="326231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 Box 5"/>
          <p:cNvSpPr txBox="1">
            <a:spLocks noChangeArrowheads="1"/>
          </p:cNvSpPr>
          <p:nvPr/>
        </p:nvSpPr>
        <p:spPr bwMode="auto">
          <a:xfrm>
            <a:off x="107504" y="904255"/>
            <a:ext cx="5184576" cy="561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lnSpc>
                <a:spcPct val="115000"/>
              </a:lnSpc>
            </a:pPr>
            <a:r>
              <a:rPr lang="es-ES" sz="2400" dirty="0"/>
              <a:t>Los cristales tienen formas geométricas definidas debido a que los átomos o iones, están ordenados según un patrón tridimensional definido. </a:t>
            </a:r>
          </a:p>
          <a:p>
            <a:pPr algn="just" eaLnBrk="1" hangingPunct="1">
              <a:lnSpc>
                <a:spcPct val="115000"/>
              </a:lnSpc>
            </a:pPr>
            <a:r>
              <a:rPr lang="es-ES" sz="2400" dirty="0"/>
              <a:t>Mediante la técnica de difracción de </a:t>
            </a:r>
            <a:r>
              <a:rPr lang="es-ES" sz="2400" i="1" dirty="0"/>
              <a:t>Rayos X</a:t>
            </a:r>
            <a:r>
              <a:rPr lang="es-ES" sz="2400" dirty="0"/>
              <a:t>, podemos obtener información básica sobre las dimensiones y la forma geométrica de la </a:t>
            </a:r>
            <a:r>
              <a:rPr lang="es-ES" sz="2400" i="1" dirty="0"/>
              <a:t>celda unidad</a:t>
            </a:r>
            <a:r>
              <a:rPr lang="es-ES" sz="2400" dirty="0"/>
              <a:t>, la unidad estructural más pequeña, que repetida en las tres </a:t>
            </a:r>
            <a:r>
              <a:rPr lang="es-ES" sz="2400" dirty="0" err="1"/>
              <a:t>diemensiones</a:t>
            </a:r>
            <a:r>
              <a:rPr lang="es-ES" sz="2400" dirty="0"/>
              <a:t> del espacio nos genera el cristal .</a:t>
            </a:r>
          </a:p>
        </p:txBody>
      </p:sp>
      <p:sp>
        <p:nvSpPr>
          <p:cNvPr id="103430" name="Text Box 6"/>
          <p:cNvSpPr txBox="1">
            <a:spLocks noChangeArrowheads="1"/>
          </p:cNvSpPr>
          <p:nvPr/>
        </p:nvSpPr>
        <p:spPr bwMode="auto">
          <a:xfrm>
            <a:off x="6948488" y="5589588"/>
            <a:ext cx="172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i="1">
                <a:latin typeface="Comic Sans MS" pitchFamily="66" charset="0"/>
              </a:rPr>
              <a:t>Celda Unidad</a:t>
            </a:r>
          </a:p>
        </p:txBody>
      </p:sp>
      <p:sp>
        <p:nvSpPr>
          <p:cNvPr id="103431" name="AutoShape 7"/>
          <p:cNvSpPr>
            <a:spLocks noChangeArrowheads="1"/>
          </p:cNvSpPr>
          <p:nvPr/>
        </p:nvSpPr>
        <p:spPr bwMode="auto">
          <a:xfrm rot="-5400000">
            <a:off x="5544345" y="4472781"/>
            <a:ext cx="1655762" cy="1152525"/>
          </a:xfrm>
          <a:custGeom>
            <a:avLst/>
            <a:gdLst>
              <a:gd name="T0" fmla="*/ 54353837 w 21600"/>
              <a:gd name="T1" fmla="*/ 0 h 21600"/>
              <a:gd name="T2" fmla="*/ 17951448 w 21600"/>
              <a:gd name="T3" fmla="*/ 61496017 h 21600"/>
              <a:gd name="T4" fmla="*/ 57144944 w 21600"/>
              <a:gd name="T5" fmla="*/ 23658882 h 21600"/>
              <a:gd name="T6" fmla="*/ 92031320 w 21600"/>
              <a:gd name="T7" fmla="*/ 40669938 h 21600"/>
              <a:gd name="T8" fmla="*/ 126923502 w 21600"/>
              <a:gd name="T9" fmla="*/ 23658882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lnTo>
                  <a:pt x="15662" y="14285"/>
                </a:lnTo>
                <a:close/>
              </a:path>
            </a:pathLst>
          </a:custGeom>
          <a:noFill/>
          <a:ln w="762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s-CL"/>
          </a:p>
        </p:txBody>
      </p:sp>
    </p:spTree>
    <p:extLst>
      <p:ext uri="{BB962C8B-B14F-4D97-AF65-F5344CB8AC3E}">
        <p14:creationId xmlns:p14="http://schemas.microsoft.com/office/powerpoint/2010/main" val="35999925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 calcmode="lin" valueType="num">
                                      <p:cBhvr>
                                        <p:cTn id="7" dur="1000" fill="hold"/>
                                        <p:tgtEl>
                                          <p:spTgt spid="103428"/>
                                        </p:tgtEl>
                                        <p:attrNameLst>
                                          <p:attrName>ppt_w</p:attrName>
                                        </p:attrNameLst>
                                      </p:cBhvr>
                                      <p:tavLst>
                                        <p:tav tm="0">
                                          <p:val>
                                            <p:strVal val="#ppt_w*0.70"/>
                                          </p:val>
                                        </p:tav>
                                        <p:tav tm="100000">
                                          <p:val>
                                            <p:strVal val="#ppt_w"/>
                                          </p:val>
                                        </p:tav>
                                      </p:tavLst>
                                    </p:anim>
                                    <p:anim calcmode="lin" valueType="num">
                                      <p:cBhvr>
                                        <p:cTn id="8" dur="1000" fill="hold"/>
                                        <p:tgtEl>
                                          <p:spTgt spid="103428"/>
                                        </p:tgtEl>
                                        <p:attrNameLst>
                                          <p:attrName>ppt_h</p:attrName>
                                        </p:attrNameLst>
                                      </p:cBhvr>
                                      <p:tavLst>
                                        <p:tav tm="0">
                                          <p:val>
                                            <p:strVal val="#ppt_h"/>
                                          </p:val>
                                        </p:tav>
                                        <p:tav tm="100000">
                                          <p:val>
                                            <p:strVal val="#ppt_h"/>
                                          </p:val>
                                        </p:tav>
                                      </p:tavLst>
                                    </p:anim>
                                    <p:animEffect transition="in" filter="fade">
                                      <p:cBhvr>
                                        <p:cTn id="9" dur="1000"/>
                                        <p:tgtEl>
                                          <p:spTgt spid="10342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3430"/>
                                        </p:tgtEl>
                                        <p:attrNameLst>
                                          <p:attrName>style.visibility</p:attrName>
                                        </p:attrNameLst>
                                      </p:cBhvr>
                                      <p:to>
                                        <p:strVal val="visible"/>
                                      </p:to>
                                    </p:set>
                                    <p:anim calcmode="lin" valueType="num">
                                      <p:cBhvr>
                                        <p:cTn id="14" dur="1000" fill="hold"/>
                                        <p:tgtEl>
                                          <p:spTgt spid="103430"/>
                                        </p:tgtEl>
                                        <p:attrNameLst>
                                          <p:attrName>ppt_w</p:attrName>
                                        </p:attrNameLst>
                                      </p:cBhvr>
                                      <p:tavLst>
                                        <p:tav tm="0">
                                          <p:val>
                                            <p:strVal val="#ppt_w*0.70"/>
                                          </p:val>
                                        </p:tav>
                                        <p:tav tm="100000">
                                          <p:val>
                                            <p:strVal val="#ppt_w"/>
                                          </p:val>
                                        </p:tav>
                                      </p:tavLst>
                                    </p:anim>
                                    <p:anim calcmode="lin" valueType="num">
                                      <p:cBhvr>
                                        <p:cTn id="15" dur="1000" fill="hold"/>
                                        <p:tgtEl>
                                          <p:spTgt spid="103430"/>
                                        </p:tgtEl>
                                        <p:attrNameLst>
                                          <p:attrName>ppt_h</p:attrName>
                                        </p:attrNameLst>
                                      </p:cBhvr>
                                      <p:tavLst>
                                        <p:tav tm="0">
                                          <p:val>
                                            <p:strVal val="#ppt_h"/>
                                          </p:val>
                                        </p:tav>
                                        <p:tav tm="100000">
                                          <p:val>
                                            <p:strVal val="#ppt_h"/>
                                          </p:val>
                                        </p:tav>
                                      </p:tavLst>
                                    </p:anim>
                                    <p:animEffect transition="in" filter="fade">
                                      <p:cBhvr>
                                        <p:cTn id="16" dur="1000"/>
                                        <p:tgtEl>
                                          <p:spTgt spid="10343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03431"/>
                                        </p:tgtEl>
                                        <p:attrNameLst>
                                          <p:attrName>style.visibility</p:attrName>
                                        </p:attrNameLst>
                                      </p:cBhvr>
                                      <p:to>
                                        <p:strVal val="visible"/>
                                      </p:to>
                                    </p:set>
                                    <p:anim calcmode="lin" valueType="num">
                                      <p:cBhvr>
                                        <p:cTn id="21" dur="1000" fill="hold"/>
                                        <p:tgtEl>
                                          <p:spTgt spid="103431"/>
                                        </p:tgtEl>
                                        <p:attrNameLst>
                                          <p:attrName>ppt_w</p:attrName>
                                        </p:attrNameLst>
                                      </p:cBhvr>
                                      <p:tavLst>
                                        <p:tav tm="0">
                                          <p:val>
                                            <p:strVal val="#ppt_w*0.70"/>
                                          </p:val>
                                        </p:tav>
                                        <p:tav tm="100000">
                                          <p:val>
                                            <p:strVal val="#ppt_w"/>
                                          </p:val>
                                        </p:tav>
                                      </p:tavLst>
                                    </p:anim>
                                    <p:anim calcmode="lin" valueType="num">
                                      <p:cBhvr>
                                        <p:cTn id="22" dur="1000" fill="hold"/>
                                        <p:tgtEl>
                                          <p:spTgt spid="103431"/>
                                        </p:tgtEl>
                                        <p:attrNameLst>
                                          <p:attrName>ppt_h</p:attrName>
                                        </p:attrNameLst>
                                      </p:cBhvr>
                                      <p:tavLst>
                                        <p:tav tm="0">
                                          <p:val>
                                            <p:strVal val="#ppt_h"/>
                                          </p:val>
                                        </p:tav>
                                        <p:tav tm="100000">
                                          <p:val>
                                            <p:strVal val="#ppt_h"/>
                                          </p:val>
                                        </p:tav>
                                      </p:tavLst>
                                    </p:anim>
                                    <p:animEffect transition="in" filter="fade">
                                      <p:cBhvr>
                                        <p:cTn id="23" dur="1000"/>
                                        <p:tgtEl>
                                          <p:spTgt spid="103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0" grpId="0"/>
      <p:bldP spid="10343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628800"/>
            <a:ext cx="7920881"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2339752" y="620688"/>
            <a:ext cx="3927678" cy="523220"/>
          </a:xfrm>
          <a:prstGeom prst="rect">
            <a:avLst/>
          </a:prstGeom>
          <a:noFill/>
        </p:spPr>
        <p:txBody>
          <a:bodyPr wrap="none" rtlCol="0">
            <a:spAutoFit/>
          </a:bodyPr>
          <a:lstStyle/>
          <a:p>
            <a:r>
              <a:rPr lang="es-PE" sz="2800" b="1" dirty="0" smtClean="0">
                <a:solidFill>
                  <a:srgbClr val="FF0000"/>
                </a:solidFill>
              </a:rPr>
              <a:t>Difracción de rayos X</a:t>
            </a:r>
            <a:endParaRPr lang="es-PE" sz="2800" b="1" dirty="0">
              <a:solidFill>
                <a:srgbClr val="FF0000"/>
              </a:solidFill>
            </a:endParaRPr>
          </a:p>
        </p:txBody>
      </p:sp>
    </p:spTree>
    <p:extLst>
      <p:ext uri="{BB962C8B-B14F-4D97-AF65-F5344CB8AC3E}">
        <p14:creationId xmlns:p14="http://schemas.microsoft.com/office/powerpoint/2010/main" val="40946861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www.biogeo.iespedrojimenezmontoya.es/BIOLOGIAJM/GEOLOGIA/IGEO/solid4.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22532" name="Picture 4" descr="http://www.biogeo.iespedrojimenezmontoya.es/BIOLOGIAJM/GEOLOGIA/IGEO/solid4.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340768"/>
            <a:ext cx="7848872" cy="5400600"/>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3048539" y="332656"/>
            <a:ext cx="3158237" cy="584775"/>
          </a:xfrm>
          <a:prstGeom prst="rect">
            <a:avLst/>
          </a:prstGeom>
          <a:noFill/>
        </p:spPr>
        <p:txBody>
          <a:bodyPr wrap="none" rtlCol="0">
            <a:spAutoFit/>
          </a:bodyPr>
          <a:lstStyle/>
          <a:p>
            <a:r>
              <a:rPr lang="es-PE" sz="3200" b="1" dirty="0" smtClean="0">
                <a:solidFill>
                  <a:srgbClr val="FF0000"/>
                </a:solidFill>
              </a:rPr>
              <a:t>Tipos de Celda</a:t>
            </a:r>
            <a:endParaRPr lang="es-PE" sz="3200" b="1" dirty="0">
              <a:solidFill>
                <a:srgbClr val="FF0000"/>
              </a:solidFill>
            </a:endParaRPr>
          </a:p>
        </p:txBody>
      </p:sp>
    </p:spTree>
    <p:extLst>
      <p:ext uri="{BB962C8B-B14F-4D97-AF65-F5344CB8AC3E}">
        <p14:creationId xmlns:p14="http://schemas.microsoft.com/office/powerpoint/2010/main" val="18860239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2"/>
          <p:cNvSpPr>
            <a:spLocks noChangeShapeType="1"/>
          </p:cNvSpPr>
          <p:nvPr/>
        </p:nvSpPr>
        <p:spPr bwMode="auto">
          <a:xfrm>
            <a:off x="7497763" y="1905000"/>
            <a:ext cx="1341437" cy="0"/>
          </a:xfrm>
          <a:prstGeom prst="line">
            <a:avLst/>
          </a:prstGeom>
          <a:noFill/>
          <a:ln w="2540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es-PE"/>
          </a:p>
        </p:txBody>
      </p:sp>
      <p:pic>
        <p:nvPicPr>
          <p:cNvPr id="51203" name="Picture 3" descr="FG13_38T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475" y="1712303"/>
            <a:ext cx="72834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Text Box 4"/>
          <p:cNvSpPr txBox="1">
            <a:spLocks noChangeArrowheads="1"/>
          </p:cNvSpPr>
          <p:nvPr/>
        </p:nvSpPr>
        <p:spPr bwMode="auto">
          <a:xfrm>
            <a:off x="2051050" y="985838"/>
            <a:ext cx="512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b="1" dirty="0"/>
              <a:t>Celdas unidad en el sistema cristalino cúbico</a:t>
            </a:r>
          </a:p>
        </p:txBody>
      </p:sp>
      <p:sp>
        <p:nvSpPr>
          <p:cNvPr id="51205" name="Text Box 5"/>
          <p:cNvSpPr txBox="1">
            <a:spLocks noChangeArrowheads="1"/>
          </p:cNvSpPr>
          <p:nvPr/>
        </p:nvSpPr>
        <p:spPr bwMode="auto">
          <a:xfrm>
            <a:off x="1331913" y="5530850"/>
            <a:ext cx="1604962" cy="336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sz="1600" b="1">
                <a:latin typeface="Comic Sans MS" pitchFamily="66" charset="0"/>
              </a:rPr>
              <a:t>Cúbica sencilla</a:t>
            </a:r>
          </a:p>
        </p:txBody>
      </p:sp>
      <p:sp>
        <p:nvSpPr>
          <p:cNvPr id="51206" name="Text Box 6"/>
          <p:cNvSpPr txBox="1">
            <a:spLocks noChangeArrowheads="1"/>
          </p:cNvSpPr>
          <p:nvPr/>
        </p:nvSpPr>
        <p:spPr bwMode="auto">
          <a:xfrm>
            <a:off x="3657600" y="5516563"/>
            <a:ext cx="1706563" cy="825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1600" b="1">
                <a:latin typeface="Comic Sans MS" pitchFamily="66" charset="0"/>
              </a:rPr>
              <a:t>Cúbica centrada en el cuerpo</a:t>
            </a:r>
          </a:p>
        </p:txBody>
      </p:sp>
      <p:sp>
        <p:nvSpPr>
          <p:cNvPr id="51207" name="Text Box 7"/>
          <p:cNvSpPr txBox="1">
            <a:spLocks noChangeArrowheads="1"/>
          </p:cNvSpPr>
          <p:nvPr/>
        </p:nvSpPr>
        <p:spPr bwMode="auto">
          <a:xfrm>
            <a:off x="6178550" y="5445125"/>
            <a:ext cx="1706563" cy="825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sz="1600" b="1">
                <a:latin typeface="Comic Sans MS" pitchFamily="66" charset="0"/>
              </a:rPr>
              <a:t>Cúbica centrada en las caras</a:t>
            </a:r>
          </a:p>
        </p:txBody>
      </p:sp>
      <p:sp>
        <p:nvSpPr>
          <p:cNvPr id="51208" name="Rectangle 8"/>
          <p:cNvSpPr>
            <a:spLocks noChangeArrowheads="1"/>
          </p:cNvSpPr>
          <p:nvPr/>
        </p:nvSpPr>
        <p:spPr bwMode="auto">
          <a:xfrm>
            <a:off x="3375026" y="304800"/>
            <a:ext cx="27098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5000"/>
              </a:lnSpc>
            </a:pPr>
            <a:r>
              <a:rPr lang="es-ES" b="1" dirty="0">
                <a:latin typeface="Comic Sans MS" pitchFamily="66" charset="0"/>
              </a:rPr>
              <a:t>Estructuras cristalinas</a:t>
            </a:r>
          </a:p>
        </p:txBody>
      </p:sp>
    </p:spTree>
    <p:extLst>
      <p:ext uri="{BB962C8B-B14F-4D97-AF65-F5344CB8AC3E}">
        <p14:creationId xmlns:p14="http://schemas.microsoft.com/office/powerpoint/2010/main" val="166662415"/>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6084888" y="304800"/>
            <a:ext cx="27098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5000"/>
              </a:lnSpc>
            </a:pPr>
            <a:r>
              <a:rPr lang="es-ES" b="1">
                <a:latin typeface="Comic Sans MS" pitchFamily="66" charset="0"/>
              </a:rPr>
              <a:t>Estructuras cristalinas</a:t>
            </a:r>
          </a:p>
        </p:txBody>
      </p:sp>
      <p:pic>
        <p:nvPicPr>
          <p:cNvPr id="52227" name="Picture 3" descr="FG13_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2362200"/>
            <a:ext cx="73914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 Box 4"/>
          <p:cNvSpPr txBox="1">
            <a:spLocks noChangeArrowheads="1"/>
          </p:cNvSpPr>
          <p:nvPr/>
        </p:nvSpPr>
        <p:spPr bwMode="auto">
          <a:xfrm>
            <a:off x="3651250" y="1381125"/>
            <a:ext cx="210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b="1" u="sng"/>
              <a:t>Cloruro de  Cesio</a:t>
            </a:r>
          </a:p>
        </p:txBody>
      </p:sp>
      <p:sp>
        <p:nvSpPr>
          <p:cNvPr id="52229" name="Text Box 5"/>
          <p:cNvSpPr txBox="1">
            <a:spLocks noChangeArrowheads="1"/>
          </p:cNvSpPr>
          <p:nvPr/>
        </p:nvSpPr>
        <p:spPr bwMode="auto">
          <a:xfrm>
            <a:off x="2743200" y="5083175"/>
            <a:ext cx="496252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25000"/>
              </a:lnSpc>
            </a:pPr>
            <a:r>
              <a:rPr lang="es-ES" b="1"/>
              <a:t>- C.U: cúbica centrada en el cuerpo</a:t>
            </a:r>
          </a:p>
          <a:p>
            <a:pPr eaLnBrk="1" hangingPunct="1">
              <a:lnSpc>
                <a:spcPct val="125000"/>
              </a:lnSpc>
            </a:pPr>
            <a:r>
              <a:rPr lang="es-ES" b="1"/>
              <a:t>- Nº de coordinación para ambos iones es 8</a:t>
            </a:r>
          </a:p>
        </p:txBody>
      </p:sp>
    </p:spTree>
    <p:extLst>
      <p:ext uri="{BB962C8B-B14F-4D97-AF65-F5344CB8AC3E}">
        <p14:creationId xmlns:p14="http://schemas.microsoft.com/office/powerpoint/2010/main" val="2590923893"/>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FG13_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905000"/>
            <a:ext cx="7696200"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 Box 3"/>
          <p:cNvSpPr txBox="1">
            <a:spLocks noChangeArrowheads="1"/>
          </p:cNvSpPr>
          <p:nvPr/>
        </p:nvSpPr>
        <p:spPr bwMode="auto">
          <a:xfrm>
            <a:off x="3651250" y="1138238"/>
            <a:ext cx="2038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b="1" u="sng">
                <a:solidFill>
                  <a:srgbClr val="FF0000"/>
                </a:solidFill>
              </a:rPr>
              <a:t>Cloruro de Sodio</a:t>
            </a:r>
          </a:p>
        </p:txBody>
      </p:sp>
      <p:sp>
        <p:nvSpPr>
          <p:cNvPr id="53252" name="Rectangle 4"/>
          <p:cNvSpPr>
            <a:spLocks noChangeArrowheads="1"/>
          </p:cNvSpPr>
          <p:nvPr/>
        </p:nvSpPr>
        <p:spPr bwMode="auto">
          <a:xfrm>
            <a:off x="6066711" y="304800"/>
            <a:ext cx="2650084" cy="40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5000"/>
              </a:lnSpc>
            </a:pPr>
            <a:r>
              <a:rPr lang="es-ES">
                <a:solidFill>
                  <a:srgbClr val="FF0000"/>
                </a:solidFill>
                <a:latin typeface="Comic Sans MS" pitchFamily="66" charset="0"/>
              </a:rPr>
              <a:t>Estructuras cristalinas</a:t>
            </a:r>
          </a:p>
        </p:txBody>
      </p:sp>
      <p:sp>
        <p:nvSpPr>
          <p:cNvPr id="53253" name="Text Box 5"/>
          <p:cNvSpPr txBox="1">
            <a:spLocks noChangeArrowheads="1"/>
          </p:cNvSpPr>
          <p:nvPr/>
        </p:nvSpPr>
        <p:spPr bwMode="auto">
          <a:xfrm>
            <a:off x="2286000" y="5089525"/>
            <a:ext cx="558958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25000"/>
              </a:lnSpc>
            </a:pPr>
            <a:r>
              <a:rPr lang="es-ES">
                <a:solidFill>
                  <a:srgbClr val="FF0000"/>
                </a:solidFill>
                <a:latin typeface="Comic Sans MS" pitchFamily="66" charset="0"/>
              </a:rPr>
              <a:t>- C.U: cúbica centrada en las caras para los aniones</a:t>
            </a:r>
          </a:p>
          <a:p>
            <a:pPr eaLnBrk="1" hangingPunct="1">
              <a:lnSpc>
                <a:spcPct val="125000"/>
              </a:lnSpc>
            </a:pPr>
            <a:r>
              <a:rPr lang="es-ES">
                <a:solidFill>
                  <a:srgbClr val="FF0000"/>
                </a:solidFill>
                <a:latin typeface="Comic Sans MS" pitchFamily="66" charset="0"/>
              </a:rPr>
              <a:t>- Nº de coordinación para ambos iones es 6</a:t>
            </a:r>
          </a:p>
          <a:p>
            <a:pPr eaLnBrk="1" hangingPunct="1">
              <a:lnSpc>
                <a:spcPct val="125000"/>
              </a:lnSpc>
            </a:pPr>
            <a:r>
              <a:rPr lang="es-ES">
                <a:solidFill>
                  <a:srgbClr val="FF0000"/>
                </a:solidFill>
                <a:latin typeface="Comic Sans MS" pitchFamily="66" charset="0"/>
              </a:rPr>
              <a:t>- Los cationes ocupan todos los huecos octaédricos</a:t>
            </a:r>
          </a:p>
        </p:txBody>
      </p:sp>
    </p:spTree>
    <p:extLst>
      <p:ext uri="{BB962C8B-B14F-4D97-AF65-F5344CB8AC3E}">
        <p14:creationId xmlns:p14="http://schemas.microsoft.com/office/powerpoint/2010/main" val="2392890216"/>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2667000" y="1828800"/>
          <a:ext cx="3352800" cy="3241675"/>
        </p:xfrm>
        <a:graphic>
          <a:graphicData uri="http://schemas.openxmlformats.org/presentationml/2006/ole">
            <mc:AlternateContent xmlns:mc="http://schemas.openxmlformats.org/markup-compatibility/2006">
              <mc:Choice xmlns:v="urn:schemas-microsoft-com:vml" Requires="v">
                <p:oleObj spid="_x0000_s13339" name="Imagen de mapa de bits" r:id="rId4" imgW="2029108" imgH="1961905" progId="PBrush">
                  <p:embed/>
                </p:oleObj>
              </mc:Choice>
              <mc:Fallback>
                <p:oleObj name="Imagen de mapa de bits" r:id="rId4" imgW="2029108" imgH="1961905" progId="PBrush">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828800"/>
                        <a:ext cx="3352800"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Text Box 3"/>
          <p:cNvSpPr txBox="1">
            <a:spLocks noChangeArrowheads="1"/>
          </p:cNvSpPr>
          <p:nvPr/>
        </p:nvSpPr>
        <p:spPr bwMode="auto">
          <a:xfrm>
            <a:off x="3132138" y="1120775"/>
            <a:ext cx="2406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b="1" u="sng"/>
              <a:t>ZnS (blenda de zinc)</a:t>
            </a:r>
          </a:p>
        </p:txBody>
      </p:sp>
      <p:sp>
        <p:nvSpPr>
          <p:cNvPr id="5124" name="Rectangle 4"/>
          <p:cNvSpPr>
            <a:spLocks noChangeArrowheads="1"/>
          </p:cNvSpPr>
          <p:nvPr/>
        </p:nvSpPr>
        <p:spPr bwMode="auto">
          <a:xfrm>
            <a:off x="6084888" y="327025"/>
            <a:ext cx="26495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5000"/>
              </a:lnSpc>
            </a:pPr>
            <a:r>
              <a:rPr lang="es-ES">
                <a:latin typeface="Comic Sans MS" pitchFamily="66" charset="0"/>
              </a:rPr>
              <a:t>Estructuras cristalinas</a:t>
            </a:r>
          </a:p>
        </p:txBody>
      </p:sp>
      <p:sp>
        <p:nvSpPr>
          <p:cNvPr id="5125" name="Text Box 5"/>
          <p:cNvSpPr txBox="1">
            <a:spLocks noChangeArrowheads="1"/>
          </p:cNvSpPr>
          <p:nvPr/>
        </p:nvSpPr>
        <p:spPr bwMode="auto">
          <a:xfrm>
            <a:off x="1981200" y="5203825"/>
            <a:ext cx="62611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25000"/>
              </a:lnSpc>
            </a:pPr>
            <a:r>
              <a:rPr lang="es-ES">
                <a:latin typeface="Comic Sans MS" pitchFamily="66" charset="0"/>
              </a:rPr>
              <a:t>- C.U: cúbica centrada en las caras para los aniones</a:t>
            </a:r>
          </a:p>
          <a:p>
            <a:pPr eaLnBrk="1" hangingPunct="1">
              <a:lnSpc>
                <a:spcPct val="125000"/>
              </a:lnSpc>
            </a:pPr>
            <a:r>
              <a:rPr lang="es-ES">
                <a:latin typeface="Comic Sans MS" pitchFamily="66" charset="0"/>
              </a:rPr>
              <a:t>- Nº de coordinación para ambos iones es 4</a:t>
            </a:r>
          </a:p>
          <a:p>
            <a:pPr eaLnBrk="1" hangingPunct="1">
              <a:lnSpc>
                <a:spcPct val="125000"/>
              </a:lnSpc>
            </a:pPr>
            <a:r>
              <a:rPr lang="es-ES">
                <a:latin typeface="Comic Sans MS" pitchFamily="66" charset="0"/>
              </a:rPr>
              <a:t>- Los cationes ocupan la mitad de los huecos tetraédricos</a:t>
            </a:r>
          </a:p>
        </p:txBody>
      </p:sp>
    </p:spTree>
    <p:extLst>
      <p:ext uri="{BB962C8B-B14F-4D97-AF65-F5344CB8AC3E}">
        <p14:creationId xmlns:p14="http://schemas.microsoft.com/office/powerpoint/2010/main" val="526254623"/>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2703513" y="1600200"/>
          <a:ext cx="3065462" cy="3124200"/>
        </p:xfrm>
        <a:graphic>
          <a:graphicData uri="http://schemas.openxmlformats.org/presentationml/2006/ole">
            <mc:AlternateContent xmlns:mc="http://schemas.openxmlformats.org/markup-compatibility/2006">
              <mc:Choice xmlns:v="urn:schemas-microsoft-com:vml" Requires="v">
                <p:oleObj spid="_x0000_s14363" name="Imagen de mapa de bits" r:id="rId4" imgW="1943371" imgH="1980952" progId="PBrush">
                  <p:embed/>
                </p:oleObj>
              </mc:Choice>
              <mc:Fallback>
                <p:oleObj name="Imagen de mapa de bits" r:id="rId4" imgW="1943371" imgH="1980952" progId="PBrush">
                  <p:embed/>
                  <p:pic>
                    <p:nvPicPr>
                      <p:cNvPr id="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3513" y="1600200"/>
                        <a:ext cx="3065462"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Text Box 3"/>
          <p:cNvSpPr txBox="1">
            <a:spLocks noChangeArrowheads="1"/>
          </p:cNvSpPr>
          <p:nvPr/>
        </p:nvSpPr>
        <p:spPr bwMode="auto">
          <a:xfrm>
            <a:off x="3381375" y="1076325"/>
            <a:ext cx="1690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s-ES" b="1"/>
              <a:t>CaF</a:t>
            </a:r>
            <a:r>
              <a:rPr lang="es-ES" b="1" baseline="-25000"/>
              <a:t>2</a:t>
            </a:r>
            <a:r>
              <a:rPr lang="es-ES" b="1"/>
              <a:t> (fluorita)</a:t>
            </a:r>
          </a:p>
        </p:txBody>
      </p:sp>
      <p:sp>
        <p:nvSpPr>
          <p:cNvPr id="6148" name="Rectangle 4"/>
          <p:cNvSpPr>
            <a:spLocks noChangeArrowheads="1"/>
          </p:cNvSpPr>
          <p:nvPr/>
        </p:nvSpPr>
        <p:spPr bwMode="auto">
          <a:xfrm>
            <a:off x="6084888" y="304800"/>
            <a:ext cx="27098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5000"/>
              </a:lnSpc>
            </a:pPr>
            <a:r>
              <a:rPr lang="es-ES" b="1">
                <a:latin typeface="Comic Sans MS" pitchFamily="66" charset="0"/>
              </a:rPr>
              <a:t>Estructuras cristalinas</a:t>
            </a:r>
          </a:p>
        </p:txBody>
      </p:sp>
      <p:sp>
        <p:nvSpPr>
          <p:cNvPr id="6149" name="Text Box 5"/>
          <p:cNvSpPr txBox="1">
            <a:spLocks noChangeArrowheads="1"/>
          </p:cNvSpPr>
          <p:nvPr/>
        </p:nvSpPr>
        <p:spPr bwMode="auto">
          <a:xfrm>
            <a:off x="1828800" y="5029200"/>
            <a:ext cx="62563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25000"/>
              </a:lnSpc>
            </a:pPr>
            <a:r>
              <a:rPr lang="es-ES" b="1">
                <a:latin typeface="Comic Sans MS" pitchFamily="66" charset="0"/>
              </a:rPr>
              <a:t>- C.U: cúbica centrada en las caras para los cationes</a:t>
            </a:r>
          </a:p>
          <a:p>
            <a:pPr eaLnBrk="1" hangingPunct="1">
              <a:lnSpc>
                <a:spcPct val="125000"/>
              </a:lnSpc>
            </a:pPr>
            <a:r>
              <a:rPr lang="es-ES" b="1">
                <a:latin typeface="Comic Sans MS" pitchFamily="66" charset="0"/>
              </a:rPr>
              <a:t>- Nº de coordinación para el anión y el catión son 8:4</a:t>
            </a:r>
          </a:p>
          <a:p>
            <a:pPr eaLnBrk="1" hangingPunct="1">
              <a:lnSpc>
                <a:spcPct val="125000"/>
              </a:lnSpc>
            </a:pPr>
            <a:r>
              <a:rPr lang="es-ES" b="1">
                <a:latin typeface="Comic Sans MS" pitchFamily="66" charset="0"/>
              </a:rPr>
              <a:t>- Los aniones ocupan todos los huecos tetraédricos</a:t>
            </a:r>
          </a:p>
        </p:txBody>
      </p:sp>
    </p:spTree>
    <p:extLst>
      <p:ext uri="{BB962C8B-B14F-4D97-AF65-F5344CB8AC3E}">
        <p14:creationId xmlns:p14="http://schemas.microsoft.com/office/powerpoint/2010/main" val="213749816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45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60648"/>
            <a:ext cx="8596393"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4901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55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60648"/>
            <a:ext cx="8837162"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91213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ticario">
  <a:themeElements>
    <a:clrScheme name="Boticario">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Boticario">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oticario">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1262</TotalTime>
  <Words>2817</Words>
  <Application>Microsoft Office PowerPoint</Application>
  <PresentationFormat>Presentación en pantalla (4:3)</PresentationFormat>
  <Paragraphs>458</Paragraphs>
  <Slides>126</Slides>
  <Notes>5</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126</vt:i4>
      </vt:variant>
    </vt:vector>
  </HeadingPairs>
  <TitlesOfParts>
    <vt:vector size="129" baseType="lpstr">
      <vt:lpstr>Boticario</vt:lpstr>
      <vt:lpstr>Imagen de mapa de bits</vt:lpstr>
      <vt:lpstr>Ecuación</vt:lpstr>
      <vt:lpstr>Líquidos y Sólidos</vt:lpstr>
      <vt:lpstr>LÍquidos</vt:lpstr>
      <vt:lpstr>Líquidos</vt:lpstr>
      <vt:lpstr>Presentación de PowerPoint</vt:lpstr>
      <vt:lpstr>Presentación de PowerPoint</vt:lpstr>
      <vt:lpstr>Presentación de PowerPoint</vt:lpstr>
      <vt:lpstr>Presentación de PowerPoint</vt:lpstr>
      <vt:lpstr>Presentación de PowerPoint</vt:lpstr>
      <vt:lpstr>Presentación de PowerPoint</vt:lpstr>
      <vt:lpstr>Capilaridad</vt:lpstr>
      <vt:lpstr>Capilaridad</vt:lpstr>
      <vt:lpstr>Presentación de PowerPoint</vt:lpstr>
      <vt:lpstr>Capilaridad</vt:lpstr>
      <vt:lpstr>Viscosidad</vt:lpstr>
      <vt:lpstr>Presentación de PowerPoint</vt:lpstr>
      <vt:lpstr>Viscosidad</vt:lpstr>
      <vt:lpstr>Índice de viscosidad</vt:lpstr>
      <vt:lpstr>Presión de vapor</vt:lpstr>
      <vt:lpstr>Presentación de PowerPoint</vt:lpstr>
      <vt:lpstr>Presentación de PowerPoint</vt:lpstr>
      <vt:lpstr>Presentación de PowerPoint</vt:lpstr>
      <vt:lpstr>Presentación de PowerPoint</vt:lpstr>
      <vt:lpstr>Presentación de PowerPoint</vt:lpstr>
      <vt:lpstr>Punto de ebullición</vt:lpstr>
      <vt:lpstr>Presentación de PowerPoint</vt:lpstr>
      <vt:lpstr>Presentación de PowerPoint</vt:lpstr>
      <vt:lpstr>Presentación de PowerPoint</vt:lpstr>
      <vt:lpstr>Presentación de PowerPoint</vt:lpstr>
      <vt:lpstr>Diagrama de Fases</vt:lpstr>
      <vt:lpstr>Diagrama de Fases</vt:lpstr>
      <vt:lpstr>Diagrama de Fases</vt:lpstr>
      <vt:lpstr>Diagrama de Fases</vt:lpstr>
      <vt:lpstr>Diagrama de Fases</vt:lpstr>
      <vt:lpstr>Diagrama de Fases</vt:lpstr>
      <vt:lpstr>Diagrama de Fases</vt:lpstr>
      <vt:lpstr>Presentación de PowerPoint</vt:lpstr>
      <vt:lpstr>Presentación de PowerPoint</vt:lpstr>
      <vt:lpstr>Diagrama de Fases</vt:lpstr>
      <vt:lpstr>Diagrama de Fases</vt:lpstr>
      <vt:lpstr>Diagrama de Fases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Propiedades crÍticas</vt:lpstr>
      <vt:lpstr>Propiedades crÍticas</vt:lpstr>
      <vt:lpstr>Propiedades crÍticas</vt:lpstr>
      <vt:lpstr>Aplicaciones</vt:lpstr>
      <vt:lpstr>Propiedades crÍticas</vt:lpstr>
      <vt:lpstr>Propiedades crÍticas</vt:lpstr>
      <vt:lpstr>Presentación de PowerPoint</vt:lpstr>
      <vt:lpstr>Presentación de PowerPoint</vt:lpstr>
      <vt:lpstr>Propiedades crÍticas</vt:lpstr>
      <vt:lpstr>Presentación de PowerPoint</vt:lpstr>
      <vt:lpstr>Ejercicios</vt:lpstr>
      <vt:lpstr>Ejercicios</vt:lpstr>
      <vt:lpstr>Sólidos</vt:lpstr>
      <vt:lpstr>Estado sólido </vt:lpstr>
      <vt:lpstr>Características Macroscópicas de los Sólidos</vt:lpstr>
      <vt:lpstr>Tipos de sólidos</vt:lpstr>
      <vt:lpstr>Presentación de PowerPoint</vt:lpstr>
      <vt:lpstr>Presentación de PowerPoint</vt:lpstr>
      <vt:lpstr>Presentación de PowerPoint</vt:lpstr>
      <vt:lpstr>Presentación de PowerPoint</vt:lpstr>
      <vt:lpstr>Presentación de PowerPoint</vt:lpstr>
      <vt:lpstr>Sólidos cristalinos</vt:lpstr>
      <vt:lpstr>Presentación de PowerPoint</vt:lpstr>
      <vt:lpstr>Presentación de PowerPoint</vt:lpstr>
      <vt:lpstr>Presentación de PowerPoint</vt:lpstr>
      <vt:lpstr>Sólidos moleculares</vt:lpstr>
      <vt:lpstr>Presentación de PowerPoint</vt:lpstr>
      <vt:lpstr>Sólidos iónicos</vt:lpstr>
      <vt:lpstr>Presentación de PowerPoint</vt:lpstr>
      <vt:lpstr>Presentación de PowerPoint</vt:lpstr>
      <vt:lpstr>Ejemplo: Cloruro de Sodio</vt:lpstr>
      <vt:lpstr>Sólidos metálicos</vt:lpstr>
      <vt:lpstr>Presentación de PowerPoint</vt:lpstr>
      <vt:lpstr>Presentación de PowerPoint</vt:lpstr>
      <vt:lpstr>Presentación de PowerPoint</vt:lpstr>
      <vt:lpstr>Sólidos covalentes</vt:lpstr>
      <vt:lpstr>Presentación de PowerPoint</vt:lpstr>
      <vt:lpstr>Presentación de PowerPoint</vt:lpstr>
      <vt:lpstr>Sólidos covalentes: grafito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Densidad</vt:lpstr>
      <vt:lpstr>Presentación de PowerPoint</vt:lpstr>
      <vt:lpstr>Presentación de PowerPoint</vt:lpstr>
      <vt:lpstr>Presentación de PowerPoint</vt:lpstr>
      <vt:lpstr>Presentación de PowerPoint</vt:lpstr>
      <vt:lpstr>Eficiencia de Empaquetamiento</vt:lpstr>
      <vt:lpstr>Presentación de PowerPoint</vt:lpstr>
      <vt:lpstr>Presentación de PowerPoint</vt:lpstr>
      <vt:lpstr>Presentación de PowerPoint</vt:lpstr>
      <vt:lpstr>Purificación de los sólidos </vt:lpstr>
      <vt:lpstr>Purificación de los sólidos</vt:lpstr>
      <vt:lpstr>Ejemplos</vt:lpstr>
      <vt:lpstr>Ejemplos</vt:lpstr>
      <vt:lpstr>Ejemplos</vt:lpstr>
      <vt:lpstr>Ejemplos</vt:lpstr>
      <vt:lpstr>Presentación de PowerPoint</vt:lpstr>
      <vt:lpstr>Presentación de PowerPoint</vt:lpstr>
      <vt:lpstr>Ejemplos</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Líquidos y Sólidos</dc:title>
  <dc:creator>WINDOWS  7</dc:creator>
  <cp:lastModifiedBy>user</cp:lastModifiedBy>
  <cp:revision>73</cp:revision>
  <cp:lastPrinted>2015-11-11T13:08:55Z</cp:lastPrinted>
  <dcterms:created xsi:type="dcterms:W3CDTF">2015-06-08T03:37:34Z</dcterms:created>
  <dcterms:modified xsi:type="dcterms:W3CDTF">2016-11-14T04:36:44Z</dcterms:modified>
</cp:coreProperties>
</file>